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77" r:id="rId9"/>
    <p:sldId id="279" r:id="rId10"/>
    <p:sldId id="282" r:id="rId11"/>
    <p:sldId id="283" r:id="rId12"/>
    <p:sldId id="285" r:id="rId13"/>
    <p:sldId id="286" r:id="rId14"/>
    <p:sldId id="278" r:id="rId15"/>
    <p:sldId id="263" r:id="rId16"/>
    <p:sldId id="264" r:id="rId17"/>
    <p:sldId id="265" r:id="rId18"/>
    <p:sldId id="290" r:id="rId19"/>
    <p:sldId id="291" r:id="rId20"/>
    <p:sldId id="274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87" r:id="rId29"/>
    <p:sldId id="288" r:id="rId30"/>
    <p:sldId id="289" r:id="rId31"/>
    <p:sldId id="273" r:id="rId32"/>
    <p:sldId id="275" r:id="rId33"/>
  </p:sldIdLst>
  <p:sldSz cx="9906000" cy="6858000" type="A4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29F64437-24DF-4E6D-85CC-9B8DDD54950E}">
          <p14:sldIdLst>
            <p14:sldId id="256"/>
            <p14:sldId id="257"/>
            <p14:sldId id="258"/>
            <p14:sldId id="259"/>
          </p14:sldIdLst>
        </p14:section>
        <p14:section name="齊澤" id="{CA93C8E5-9BB1-4ABA-907C-60F899325BF2}">
          <p14:sldIdLst>
            <p14:sldId id="260"/>
            <p14:sldId id="261"/>
            <p14:sldId id="284"/>
            <p14:sldId id="277"/>
            <p14:sldId id="279"/>
            <p14:sldId id="282"/>
            <p14:sldId id="283"/>
            <p14:sldId id="285"/>
            <p14:sldId id="286"/>
            <p14:sldId id="278"/>
          </p14:sldIdLst>
        </p14:section>
        <p14:section name="郁菁" id="{944F44FE-7D6E-4F71-A4D0-68302DC9250F}">
          <p14:sldIdLst>
            <p14:sldId id="263"/>
            <p14:sldId id="264"/>
            <p14:sldId id="265"/>
          </p14:sldIdLst>
        </p14:section>
        <p14:section name="宜學" id="{31397E3D-84BA-4E3C-A982-DB2C6802861B}">
          <p14:sldIdLst>
            <p14:sldId id="290"/>
            <p14:sldId id="291"/>
            <p14:sldId id="274"/>
          </p14:sldIdLst>
        </p14:section>
        <p14:section name="郁倫" id="{99F72167-EB3F-46C8-85C4-B40DA7FAF2EA}">
          <p14:sldIdLst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小胖" id="{82D2C211-6D00-44CD-9A68-C36E10247FB9}">
          <p14:sldIdLst>
            <p14:sldId id="287"/>
            <p14:sldId id="288"/>
            <p14:sldId id="289"/>
          </p14:sldIdLst>
        </p14:section>
        <p14:section name="結尾" id="{FAD8D027-02E2-47ED-BAFA-0B1FBD25D949}">
          <p14:sldIdLst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HhkVjjA6rztDzX8Fe9hxWUBUe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齊澤 徐" initials="齊徐" lastIdx="1" clrIdx="0">
    <p:extLst>
      <p:ext uri="{19B8F6BF-5375-455C-9EA6-DF929625EA0E}">
        <p15:presenceInfo xmlns:p15="http://schemas.microsoft.com/office/powerpoint/2012/main" userId="e973e0bcee9c5c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6E6E6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228" y="4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049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547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503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474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376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ca3b79720_7_1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5ca3b79720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a3b79720_7_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5ca3b79720_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ca3b79720_7_3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5ca3b79720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ca3b79720_6_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5ca3b79720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ca3b79720_6_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5ca3b79720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ca3b79720_9_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5ca3b79720_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ca3b79720_12_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5ca3b79720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ca3b79720_12_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5ca3b79720_1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2388904b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2388904bb_0_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92388904bb_0_1:notes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600" cy="49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244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712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6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96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userDrawn="1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5832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3" name="Google Shape;23;p2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 rot="5400000">
            <a:off x="2612740" y="-855476"/>
            <a:ext cx="4680520" cy="864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4016897" y="1124744"/>
            <a:ext cx="525998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2"/>
          </p:nvPr>
        </p:nvSpPr>
        <p:spPr>
          <a:xfrm>
            <a:off x="629120" y="1124744"/>
            <a:ext cx="3197327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>
  <p:cSld name="1_只有標題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632520" y="1125091"/>
            <a:ext cx="4111947" cy="50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2"/>
          </p:nvPr>
        </p:nvSpPr>
        <p:spPr>
          <a:xfrm>
            <a:off x="5150340" y="1124744"/>
            <a:ext cx="4105275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209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6000" cy="4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21"/>
          <p:cNvSpPr/>
          <p:nvPr/>
        </p:nvSpPr>
        <p:spPr>
          <a:xfrm>
            <a:off x="4556956" y="6647583"/>
            <a:ext cx="79208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Tr1VDkD_DZd0kovtndsRSNNY-sdBx2PM/vie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0" y="2279222"/>
            <a:ext cx="9906000" cy="186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600"/>
              <a:buFont typeface="Microsoft JhengHei"/>
              <a:buNone/>
            </a:pPr>
            <a:br>
              <a:rPr lang="zh-TW" altLang="en-US" sz="7600" dirty="0"/>
            </a:br>
            <a:r>
              <a:rPr lang="zh-TW" altLang="en-US" sz="7600" dirty="0"/>
              <a:t>戶外活動揪團平台</a:t>
            </a:r>
            <a:br>
              <a:rPr lang="zh-TW" altLang="en-US" sz="7600" dirty="0"/>
            </a:br>
            <a:endParaRPr lang="zh-TW" altLang="en-US" sz="7600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353600" y="3960000"/>
            <a:ext cx="7704856" cy="227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組別：MSIT51   第二組</a:t>
            </a:r>
            <a:endParaRPr sz="2400" b="0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組員：曾郁倫、徐齊澤、林郁菁、賴怡伶、李宜學</a:t>
            </a:r>
            <a:endParaRPr sz="2400" b="0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指導老師：許雅婷老師、錢達智老師、陳正昌老師、王亭幼老師、朱克剛老師</a:t>
            </a:r>
            <a:endParaRPr sz="2400" b="0" i="0" u="none" strike="noStrike" cap="none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828" y="1268760"/>
            <a:ext cx="3096344" cy="101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endParaRPr dirty="0"/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BE099ED-6BFB-6C7F-0391-DD6CC8A41E02}"/>
              </a:ext>
            </a:extLst>
          </p:cNvPr>
          <p:cNvCxnSpPr>
            <a:cxnSpLocks/>
          </p:cNvCxnSpPr>
          <p:nvPr/>
        </p:nvCxnSpPr>
        <p:spPr>
          <a:xfrm>
            <a:off x="1793361" y="2757253"/>
            <a:ext cx="6997277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C000"/>
                </a:gs>
                <a:gs pos="31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1F8AD6-8F8D-DBE8-FDEA-128FE3E01965}"/>
              </a:ext>
            </a:extLst>
          </p:cNvPr>
          <p:cNvSpPr txBox="1"/>
          <p:nvPr/>
        </p:nvSpPr>
        <p:spPr>
          <a:xfrm>
            <a:off x="280537" y="763553"/>
            <a:ext cx="296747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預設活動 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通知功能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CEBA3A6-E28F-F960-04CA-7A356E45B5B0}"/>
              </a:ext>
            </a:extLst>
          </p:cNvPr>
          <p:cNvGrpSpPr/>
          <p:nvPr/>
        </p:nvGrpSpPr>
        <p:grpSpPr>
          <a:xfrm>
            <a:off x="8490496" y="1330750"/>
            <a:ext cx="600284" cy="1512858"/>
            <a:chOff x="1154219" y="2024517"/>
            <a:chExt cx="600284" cy="1512858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81E364F-F9FF-4C25-61E3-8771F9AD21AE}"/>
                </a:ext>
              </a:extLst>
            </p:cNvPr>
            <p:cNvSpPr/>
            <p:nvPr/>
          </p:nvSpPr>
          <p:spPr>
            <a:xfrm>
              <a:off x="1360380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F2197B9-647E-FED8-F4B8-F36E16C8FC04}"/>
                </a:ext>
              </a:extLst>
            </p:cNvPr>
            <p:cNvSpPr/>
            <p:nvPr/>
          </p:nvSpPr>
          <p:spPr>
            <a:xfrm>
              <a:off x="1154219" y="2024517"/>
              <a:ext cx="600284" cy="600284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4431BA2-3DAF-6105-B96C-54275086060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1454361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D42344C-2DD1-9DD4-114E-09A664179C02}"/>
              </a:ext>
            </a:extLst>
          </p:cNvPr>
          <p:cNvGrpSpPr/>
          <p:nvPr/>
        </p:nvGrpSpPr>
        <p:grpSpPr>
          <a:xfrm>
            <a:off x="2812395" y="1348119"/>
            <a:ext cx="1291107" cy="1512855"/>
            <a:chOff x="2087050" y="2024520"/>
            <a:chExt cx="1291107" cy="151285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E8663B0-136F-068E-8F05-ED11DA6D8FAF}"/>
                </a:ext>
              </a:extLst>
            </p:cNvPr>
            <p:cNvSpPr/>
            <p:nvPr/>
          </p:nvSpPr>
          <p:spPr>
            <a:xfrm>
              <a:off x="2638623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8921020-64CD-CF8B-DA77-E476301F669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2732604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4265FE8-4FD6-A5E6-A9B8-507CB2956518}"/>
                </a:ext>
              </a:extLst>
            </p:cNvPr>
            <p:cNvGrpSpPr/>
            <p:nvPr/>
          </p:nvGrpSpPr>
          <p:grpSpPr>
            <a:xfrm>
              <a:off x="2087050" y="2024520"/>
              <a:ext cx="1291107" cy="600278"/>
              <a:chOff x="632520" y="1964267"/>
              <a:chExt cx="1291107" cy="600278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CA5C65F-57D6-2749-ABF7-2F83B0352CF9}"/>
                  </a:ext>
                </a:extLst>
              </p:cNvPr>
              <p:cNvSpPr txBox="1"/>
              <p:nvPr/>
            </p:nvSpPr>
            <p:spPr>
              <a:xfrm>
                <a:off x="839492" y="2079740"/>
                <a:ext cx="877163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投票日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8652F71-F9D7-8A5D-34DF-509589F7CD70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291107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7DC5BAE-3A1B-F9C8-BD90-2D15B9A33677}"/>
              </a:ext>
            </a:extLst>
          </p:cNvPr>
          <p:cNvGrpSpPr/>
          <p:nvPr/>
        </p:nvGrpSpPr>
        <p:grpSpPr>
          <a:xfrm>
            <a:off x="4472109" y="1338379"/>
            <a:ext cx="1639779" cy="1512855"/>
            <a:chOff x="3905891" y="2024520"/>
            <a:chExt cx="1639779" cy="1512855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D6FB903-C724-86D8-4C37-1C2233C23E60}"/>
                </a:ext>
              </a:extLst>
            </p:cNvPr>
            <p:cNvSpPr/>
            <p:nvPr/>
          </p:nvSpPr>
          <p:spPr>
            <a:xfrm>
              <a:off x="4633161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CE48C22B-8763-1860-BB6F-ED7CF2DB22A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4727142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764ED9C7-CFA4-D2B6-FA69-4985686AC2F6}"/>
                </a:ext>
              </a:extLst>
            </p:cNvPr>
            <p:cNvGrpSpPr/>
            <p:nvPr/>
          </p:nvGrpSpPr>
          <p:grpSpPr>
            <a:xfrm>
              <a:off x="3905891" y="2024520"/>
              <a:ext cx="1639779" cy="600278"/>
              <a:chOff x="632520" y="1964267"/>
              <a:chExt cx="1639779" cy="600278"/>
            </a:xfrm>
          </p:grpSpPr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092765-852A-2B6A-E632-ADAC7A249971}"/>
                  </a:ext>
                </a:extLst>
              </p:cNvPr>
              <p:cNvSpPr txBox="1"/>
              <p:nvPr/>
            </p:nvSpPr>
            <p:spPr>
              <a:xfrm>
                <a:off x="782996" y="2079740"/>
                <a:ext cx="13388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投票截止日</a:t>
                </a: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BFBF8E2F-A89C-354E-4B14-BBD2938A5CBF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639779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86B9CBC-7E0A-C4AF-BC2F-9E4E316348B0}"/>
              </a:ext>
            </a:extLst>
          </p:cNvPr>
          <p:cNvSpPr txBox="1"/>
          <p:nvPr/>
        </p:nvSpPr>
        <p:spPr>
          <a:xfrm>
            <a:off x="561328" y="2582327"/>
            <a:ext cx="110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+mj-ea"/>
                <a:ea typeface="+mj-ea"/>
              </a:rPr>
              <a:t>預設活動</a:t>
            </a:r>
            <a:endParaRPr lang="zh-TW" altLang="en-US" sz="1800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E7DF27A-9D70-1C74-B30A-E64BBE3F7AA1}"/>
              </a:ext>
            </a:extLst>
          </p:cNvPr>
          <p:cNvSpPr txBox="1"/>
          <p:nvPr/>
        </p:nvSpPr>
        <p:spPr>
          <a:xfrm>
            <a:off x="8531592" y="1416486"/>
            <a:ext cx="518091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GO!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9906910-4B15-39CB-1438-79A50D993E1A}"/>
              </a:ext>
            </a:extLst>
          </p:cNvPr>
          <p:cNvSpPr txBox="1"/>
          <p:nvPr/>
        </p:nvSpPr>
        <p:spPr>
          <a:xfrm>
            <a:off x="5611661" y="2254831"/>
            <a:ext cx="2954655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系統判斷投票結果建立成團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7E318F-E204-F569-FF0C-D41529F59BB2}"/>
              </a:ext>
            </a:extLst>
          </p:cNvPr>
          <p:cNvSpPr txBox="1"/>
          <p:nvPr/>
        </p:nvSpPr>
        <p:spPr>
          <a:xfrm>
            <a:off x="2440784" y="3361082"/>
            <a:ext cx="2031325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根據參與投票會員</a:t>
            </a:r>
            <a:endParaRPr lang="en-US" altLang="zh-TW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是否達標建立通知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D492FD3-2B0B-ABCD-0BD6-13A70F3D0672}"/>
              </a:ext>
            </a:extLst>
          </p:cNvPr>
          <p:cNvCxnSpPr/>
          <p:nvPr/>
        </p:nvCxnSpPr>
        <p:spPr>
          <a:xfrm flipH="1">
            <a:off x="2812395" y="4233500"/>
            <a:ext cx="459047" cy="36559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B13CE6-F539-A9AF-5657-9D7D30C1DCF4}"/>
              </a:ext>
            </a:extLst>
          </p:cNvPr>
          <p:cNvSpPr txBox="1"/>
          <p:nvPr/>
        </p:nvSpPr>
        <p:spPr>
          <a:xfrm>
            <a:off x="2219409" y="4157813"/>
            <a:ext cx="442750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</a:t>
            </a:r>
            <a:endParaRPr lang="zh-TW" altLang="en-US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A24905-DA1A-ED5E-9E0C-1AACDE27258E}"/>
              </a:ext>
            </a:extLst>
          </p:cNvPr>
          <p:cNvSpPr txBox="1"/>
          <p:nvPr/>
        </p:nvSpPr>
        <p:spPr>
          <a:xfrm>
            <a:off x="1013645" y="4555321"/>
            <a:ext cx="2350323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通知使用者活動取消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06FFBE8-10EE-83A2-4BBF-7E68550C760D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3456447" y="2860974"/>
            <a:ext cx="1502" cy="5001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5DAEE357-C891-41FD-C8C3-234B6B3B0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922" y1="72414" x2="53922" y2="72414"/>
                        <a14:foregroundMark x1="64706" y1="34483" x2="64706" y2="34483"/>
                      </a14:backgroundRemoval>
                    </a14:imgEffect>
                  </a14:imgLayer>
                </a14:imgProps>
              </a:ext>
            </a:extLst>
          </a:blip>
          <a:srcRect l="25905" t="4899" r="8022" b="8691"/>
          <a:stretch/>
        </p:blipFill>
        <p:spPr>
          <a:xfrm>
            <a:off x="4289576" y="3036954"/>
            <a:ext cx="459048" cy="5384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7DA46CE-A16D-B3EB-B95E-582FEEB6A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1" t="5997" r="2764"/>
          <a:stretch/>
        </p:blipFill>
        <p:spPr>
          <a:xfrm>
            <a:off x="5162718" y="3691177"/>
            <a:ext cx="4097155" cy="24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endParaRPr dirty="0"/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BE099ED-6BFB-6C7F-0391-DD6CC8A41E02}"/>
              </a:ext>
            </a:extLst>
          </p:cNvPr>
          <p:cNvCxnSpPr>
            <a:cxnSpLocks/>
          </p:cNvCxnSpPr>
          <p:nvPr/>
        </p:nvCxnSpPr>
        <p:spPr>
          <a:xfrm>
            <a:off x="1793361" y="2757253"/>
            <a:ext cx="6997277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C000"/>
                </a:gs>
                <a:gs pos="31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1F8AD6-8F8D-DBE8-FDEA-128FE3E01965}"/>
              </a:ext>
            </a:extLst>
          </p:cNvPr>
          <p:cNvSpPr txBox="1"/>
          <p:nvPr/>
        </p:nvSpPr>
        <p:spPr>
          <a:xfrm>
            <a:off x="280537" y="763553"/>
            <a:ext cx="296747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預設活動 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通知功能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CEBA3A6-E28F-F960-04CA-7A356E45B5B0}"/>
              </a:ext>
            </a:extLst>
          </p:cNvPr>
          <p:cNvGrpSpPr/>
          <p:nvPr/>
        </p:nvGrpSpPr>
        <p:grpSpPr>
          <a:xfrm>
            <a:off x="8490496" y="1330750"/>
            <a:ext cx="600284" cy="1512858"/>
            <a:chOff x="1154219" y="2024517"/>
            <a:chExt cx="600284" cy="1512858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81E364F-F9FF-4C25-61E3-8771F9AD21AE}"/>
                </a:ext>
              </a:extLst>
            </p:cNvPr>
            <p:cNvSpPr/>
            <p:nvPr/>
          </p:nvSpPr>
          <p:spPr>
            <a:xfrm>
              <a:off x="1360380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F2197B9-647E-FED8-F4B8-F36E16C8FC04}"/>
                </a:ext>
              </a:extLst>
            </p:cNvPr>
            <p:cNvSpPr/>
            <p:nvPr/>
          </p:nvSpPr>
          <p:spPr>
            <a:xfrm>
              <a:off x="1154219" y="2024517"/>
              <a:ext cx="600284" cy="600284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4431BA2-3DAF-6105-B96C-54275086060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1454361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D42344C-2DD1-9DD4-114E-09A664179C02}"/>
              </a:ext>
            </a:extLst>
          </p:cNvPr>
          <p:cNvGrpSpPr/>
          <p:nvPr/>
        </p:nvGrpSpPr>
        <p:grpSpPr>
          <a:xfrm>
            <a:off x="2812395" y="1348119"/>
            <a:ext cx="1291107" cy="1512855"/>
            <a:chOff x="2087050" y="2024520"/>
            <a:chExt cx="1291107" cy="151285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E8663B0-136F-068E-8F05-ED11DA6D8FAF}"/>
                </a:ext>
              </a:extLst>
            </p:cNvPr>
            <p:cNvSpPr/>
            <p:nvPr/>
          </p:nvSpPr>
          <p:spPr>
            <a:xfrm>
              <a:off x="2638623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8921020-64CD-CF8B-DA77-E476301F669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2732604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4265FE8-4FD6-A5E6-A9B8-507CB2956518}"/>
                </a:ext>
              </a:extLst>
            </p:cNvPr>
            <p:cNvGrpSpPr/>
            <p:nvPr/>
          </p:nvGrpSpPr>
          <p:grpSpPr>
            <a:xfrm>
              <a:off x="2087050" y="2024520"/>
              <a:ext cx="1291107" cy="600278"/>
              <a:chOff x="632520" y="1964267"/>
              <a:chExt cx="1291107" cy="600278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CA5C65F-57D6-2749-ABF7-2F83B0352CF9}"/>
                  </a:ext>
                </a:extLst>
              </p:cNvPr>
              <p:cNvSpPr txBox="1"/>
              <p:nvPr/>
            </p:nvSpPr>
            <p:spPr>
              <a:xfrm>
                <a:off x="839492" y="2079740"/>
                <a:ext cx="877163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投票日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8652F71-F9D7-8A5D-34DF-509589F7CD70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291107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7DC5BAE-3A1B-F9C8-BD90-2D15B9A33677}"/>
              </a:ext>
            </a:extLst>
          </p:cNvPr>
          <p:cNvGrpSpPr/>
          <p:nvPr/>
        </p:nvGrpSpPr>
        <p:grpSpPr>
          <a:xfrm>
            <a:off x="4472109" y="1338379"/>
            <a:ext cx="1639779" cy="1512855"/>
            <a:chOff x="3905891" y="2024520"/>
            <a:chExt cx="1639779" cy="1512855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D6FB903-C724-86D8-4C37-1C2233C23E60}"/>
                </a:ext>
              </a:extLst>
            </p:cNvPr>
            <p:cNvSpPr/>
            <p:nvPr/>
          </p:nvSpPr>
          <p:spPr>
            <a:xfrm>
              <a:off x="4633161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CE48C22B-8763-1860-BB6F-ED7CF2DB22A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4727142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764ED9C7-CFA4-D2B6-FA69-4985686AC2F6}"/>
                </a:ext>
              </a:extLst>
            </p:cNvPr>
            <p:cNvGrpSpPr/>
            <p:nvPr/>
          </p:nvGrpSpPr>
          <p:grpSpPr>
            <a:xfrm>
              <a:off x="3905891" y="2024520"/>
              <a:ext cx="1639779" cy="600278"/>
              <a:chOff x="632520" y="1964267"/>
              <a:chExt cx="1639779" cy="600278"/>
            </a:xfrm>
          </p:grpSpPr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092765-852A-2B6A-E632-ADAC7A249971}"/>
                  </a:ext>
                </a:extLst>
              </p:cNvPr>
              <p:cNvSpPr txBox="1"/>
              <p:nvPr/>
            </p:nvSpPr>
            <p:spPr>
              <a:xfrm>
                <a:off x="782996" y="2079740"/>
                <a:ext cx="13388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投票截止日</a:t>
                </a: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BFBF8E2F-A89C-354E-4B14-BBD2938A5CBF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639779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86B9CBC-7E0A-C4AF-BC2F-9E4E316348B0}"/>
              </a:ext>
            </a:extLst>
          </p:cNvPr>
          <p:cNvSpPr txBox="1"/>
          <p:nvPr/>
        </p:nvSpPr>
        <p:spPr>
          <a:xfrm>
            <a:off x="561328" y="2582327"/>
            <a:ext cx="110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+mj-ea"/>
                <a:ea typeface="+mj-ea"/>
              </a:rPr>
              <a:t>預設活動</a:t>
            </a:r>
            <a:endParaRPr lang="zh-TW" altLang="en-US" sz="1800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E7DF27A-9D70-1C74-B30A-E64BBE3F7AA1}"/>
              </a:ext>
            </a:extLst>
          </p:cNvPr>
          <p:cNvSpPr txBox="1"/>
          <p:nvPr/>
        </p:nvSpPr>
        <p:spPr>
          <a:xfrm>
            <a:off x="8531592" y="1416486"/>
            <a:ext cx="518091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GO!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9906910-4B15-39CB-1438-79A50D993E1A}"/>
              </a:ext>
            </a:extLst>
          </p:cNvPr>
          <p:cNvSpPr txBox="1"/>
          <p:nvPr/>
        </p:nvSpPr>
        <p:spPr>
          <a:xfrm>
            <a:off x="5611661" y="2254831"/>
            <a:ext cx="2954655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系統判斷投票結果建立成團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7E318F-E204-F569-FF0C-D41529F59BB2}"/>
              </a:ext>
            </a:extLst>
          </p:cNvPr>
          <p:cNvSpPr txBox="1"/>
          <p:nvPr/>
        </p:nvSpPr>
        <p:spPr>
          <a:xfrm>
            <a:off x="2440784" y="3361082"/>
            <a:ext cx="2031325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根據參與投票會員</a:t>
            </a:r>
            <a:endParaRPr lang="en-US" altLang="zh-TW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是否達標建立通知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A5B4633-0033-24FC-48BD-6A2B94E2A304}"/>
              </a:ext>
            </a:extLst>
          </p:cNvPr>
          <p:cNvSpPr txBox="1"/>
          <p:nvPr/>
        </p:nvSpPr>
        <p:spPr>
          <a:xfrm>
            <a:off x="4196685" y="4159614"/>
            <a:ext cx="473206" cy="3758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  <a:endParaRPr lang="zh-TW" altLang="en-US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5D2BAA-2BE7-E2B5-D3D5-A2DDF8261422}"/>
              </a:ext>
            </a:extLst>
          </p:cNvPr>
          <p:cNvCxnSpPr>
            <a:cxnSpLocks/>
          </p:cNvCxnSpPr>
          <p:nvPr/>
        </p:nvCxnSpPr>
        <p:spPr>
          <a:xfrm>
            <a:off x="3667006" y="4233500"/>
            <a:ext cx="459047" cy="36559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424250D-E5C8-0686-1249-2D40FFBFD75D}"/>
              </a:ext>
            </a:extLst>
          </p:cNvPr>
          <p:cNvSpPr txBox="1"/>
          <p:nvPr/>
        </p:nvSpPr>
        <p:spPr>
          <a:xfrm>
            <a:off x="3821921" y="4541787"/>
            <a:ext cx="2262158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通知使用者進行投票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06FFBE8-10EE-83A2-4BBF-7E68550C760D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3456447" y="2860974"/>
            <a:ext cx="1502" cy="5001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B461784C-2366-89D6-4DBA-20BDDA174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922" y1="72414" x2="53922" y2="72414"/>
                        <a14:foregroundMark x1="64706" y1="34483" x2="64706" y2="34483"/>
                      </a14:backgroundRemoval>
                    </a14:imgEffect>
                  </a14:imgLayer>
                </a14:imgProps>
              </a:ext>
            </a:extLst>
          </a:blip>
          <a:srcRect l="25905" t="4899" r="8022" b="8691"/>
          <a:stretch/>
        </p:blipFill>
        <p:spPr>
          <a:xfrm>
            <a:off x="4289576" y="3036954"/>
            <a:ext cx="459048" cy="5384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9DBB45-2AA0-1756-824C-62A4C431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994" y="4243786"/>
            <a:ext cx="2915008" cy="153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96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endParaRPr dirty="0"/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BE099ED-6BFB-6C7F-0391-DD6CC8A41E02}"/>
              </a:ext>
            </a:extLst>
          </p:cNvPr>
          <p:cNvCxnSpPr>
            <a:cxnSpLocks/>
          </p:cNvCxnSpPr>
          <p:nvPr/>
        </p:nvCxnSpPr>
        <p:spPr>
          <a:xfrm>
            <a:off x="1793361" y="2757253"/>
            <a:ext cx="6997277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C000"/>
                </a:gs>
                <a:gs pos="31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1F8AD6-8F8D-DBE8-FDEA-128FE3E01965}"/>
              </a:ext>
            </a:extLst>
          </p:cNvPr>
          <p:cNvSpPr txBox="1"/>
          <p:nvPr/>
        </p:nvSpPr>
        <p:spPr>
          <a:xfrm>
            <a:off x="280537" y="763553"/>
            <a:ext cx="296747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預設活動 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通知功能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CEBA3A6-E28F-F960-04CA-7A356E45B5B0}"/>
              </a:ext>
            </a:extLst>
          </p:cNvPr>
          <p:cNvGrpSpPr/>
          <p:nvPr/>
        </p:nvGrpSpPr>
        <p:grpSpPr>
          <a:xfrm>
            <a:off x="8490496" y="1330750"/>
            <a:ext cx="600284" cy="1512858"/>
            <a:chOff x="1154219" y="2024517"/>
            <a:chExt cx="600284" cy="1512858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81E364F-F9FF-4C25-61E3-8771F9AD21AE}"/>
                </a:ext>
              </a:extLst>
            </p:cNvPr>
            <p:cNvSpPr/>
            <p:nvPr/>
          </p:nvSpPr>
          <p:spPr>
            <a:xfrm>
              <a:off x="1360380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F2197B9-647E-FED8-F4B8-F36E16C8FC04}"/>
                </a:ext>
              </a:extLst>
            </p:cNvPr>
            <p:cNvSpPr/>
            <p:nvPr/>
          </p:nvSpPr>
          <p:spPr>
            <a:xfrm>
              <a:off x="1154219" y="2024517"/>
              <a:ext cx="600284" cy="600284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4431BA2-3DAF-6105-B96C-54275086060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1454361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D42344C-2DD1-9DD4-114E-09A664179C02}"/>
              </a:ext>
            </a:extLst>
          </p:cNvPr>
          <p:cNvGrpSpPr/>
          <p:nvPr/>
        </p:nvGrpSpPr>
        <p:grpSpPr>
          <a:xfrm>
            <a:off x="2812395" y="1348119"/>
            <a:ext cx="1291107" cy="1512855"/>
            <a:chOff x="2087050" y="2024520"/>
            <a:chExt cx="1291107" cy="151285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E8663B0-136F-068E-8F05-ED11DA6D8FAF}"/>
                </a:ext>
              </a:extLst>
            </p:cNvPr>
            <p:cNvSpPr/>
            <p:nvPr/>
          </p:nvSpPr>
          <p:spPr>
            <a:xfrm>
              <a:off x="2638623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8921020-64CD-CF8B-DA77-E476301F669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2732604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4265FE8-4FD6-A5E6-A9B8-507CB2956518}"/>
                </a:ext>
              </a:extLst>
            </p:cNvPr>
            <p:cNvGrpSpPr/>
            <p:nvPr/>
          </p:nvGrpSpPr>
          <p:grpSpPr>
            <a:xfrm>
              <a:off x="2087050" y="2024520"/>
              <a:ext cx="1291107" cy="600278"/>
              <a:chOff x="632520" y="1964267"/>
              <a:chExt cx="1291107" cy="600278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CA5C65F-57D6-2749-ABF7-2F83B0352CF9}"/>
                  </a:ext>
                </a:extLst>
              </p:cNvPr>
              <p:cNvSpPr txBox="1"/>
              <p:nvPr/>
            </p:nvSpPr>
            <p:spPr>
              <a:xfrm>
                <a:off x="839492" y="2079740"/>
                <a:ext cx="877163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投票日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8652F71-F9D7-8A5D-34DF-509589F7CD70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291107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7DC5BAE-3A1B-F9C8-BD90-2D15B9A33677}"/>
              </a:ext>
            </a:extLst>
          </p:cNvPr>
          <p:cNvGrpSpPr/>
          <p:nvPr/>
        </p:nvGrpSpPr>
        <p:grpSpPr>
          <a:xfrm>
            <a:off x="4472109" y="1338379"/>
            <a:ext cx="1639779" cy="1512855"/>
            <a:chOff x="3905891" y="2024520"/>
            <a:chExt cx="1639779" cy="1512855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D6FB903-C724-86D8-4C37-1C2233C23E60}"/>
                </a:ext>
              </a:extLst>
            </p:cNvPr>
            <p:cNvSpPr/>
            <p:nvPr/>
          </p:nvSpPr>
          <p:spPr>
            <a:xfrm>
              <a:off x="4633161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CE48C22B-8763-1860-BB6F-ED7CF2DB22A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4727142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764ED9C7-CFA4-D2B6-FA69-4985686AC2F6}"/>
                </a:ext>
              </a:extLst>
            </p:cNvPr>
            <p:cNvGrpSpPr/>
            <p:nvPr/>
          </p:nvGrpSpPr>
          <p:grpSpPr>
            <a:xfrm>
              <a:off x="3905891" y="2024520"/>
              <a:ext cx="1639779" cy="600278"/>
              <a:chOff x="632520" y="1964267"/>
              <a:chExt cx="1639779" cy="600278"/>
            </a:xfrm>
          </p:grpSpPr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092765-852A-2B6A-E632-ADAC7A249971}"/>
                  </a:ext>
                </a:extLst>
              </p:cNvPr>
              <p:cNvSpPr txBox="1"/>
              <p:nvPr/>
            </p:nvSpPr>
            <p:spPr>
              <a:xfrm>
                <a:off x="782996" y="2079740"/>
                <a:ext cx="13388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投票截止日</a:t>
                </a: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BFBF8E2F-A89C-354E-4B14-BBD2938A5CBF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639779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86B9CBC-7E0A-C4AF-BC2F-9E4E316348B0}"/>
              </a:ext>
            </a:extLst>
          </p:cNvPr>
          <p:cNvSpPr txBox="1"/>
          <p:nvPr/>
        </p:nvSpPr>
        <p:spPr>
          <a:xfrm>
            <a:off x="561328" y="2582327"/>
            <a:ext cx="110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+mj-ea"/>
                <a:ea typeface="+mj-ea"/>
              </a:rPr>
              <a:t>預設活動</a:t>
            </a:r>
            <a:endParaRPr lang="zh-TW" altLang="en-US" sz="1800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E7DF27A-9D70-1C74-B30A-E64BBE3F7AA1}"/>
              </a:ext>
            </a:extLst>
          </p:cNvPr>
          <p:cNvSpPr txBox="1"/>
          <p:nvPr/>
        </p:nvSpPr>
        <p:spPr>
          <a:xfrm>
            <a:off x="8531592" y="1416486"/>
            <a:ext cx="518091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GO!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9906910-4B15-39CB-1438-79A50D993E1A}"/>
              </a:ext>
            </a:extLst>
          </p:cNvPr>
          <p:cNvSpPr txBox="1"/>
          <p:nvPr/>
        </p:nvSpPr>
        <p:spPr>
          <a:xfrm>
            <a:off x="5611661" y="2254831"/>
            <a:ext cx="2954655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系統判斷投票結果建立成團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7E318F-E204-F569-FF0C-D41529F59BB2}"/>
              </a:ext>
            </a:extLst>
          </p:cNvPr>
          <p:cNvSpPr txBox="1"/>
          <p:nvPr/>
        </p:nvSpPr>
        <p:spPr>
          <a:xfrm>
            <a:off x="2440784" y="3361082"/>
            <a:ext cx="2031325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根據參與投票會員</a:t>
            </a:r>
            <a:endParaRPr lang="en-US" altLang="zh-TW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是否達標建立通知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A5B4633-0033-24FC-48BD-6A2B94E2A304}"/>
              </a:ext>
            </a:extLst>
          </p:cNvPr>
          <p:cNvSpPr txBox="1"/>
          <p:nvPr/>
        </p:nvSpPr>
        <p:spPr>
          <a:xfrm>
            <a:off x="4196685" y="4159614"/>
            <a:ext cx="473206" cy="3758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  <a:endParaRPr lang="zh-TW" altLang="en-US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5D2BAA-2BE7-E2B5-D3D5-A2DDF8261422}"/>
              </a:ext>
            </a:extLst>
          </p:cNvPr>
          <p:cNvCxnSpPr>
            <a:cxnSpLocks/>
          </p:cNvCxnSpPr>
          <p:nvPr/>
        </p:nvCxnSpPr>
        <p:spPr>
          <a:xfrm>
            <a:off x="3667006" y="4233500"/>
            <a:ext cx="459047" cy="36559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424250D-E5C8-0686-1249-2D40FFBFD75D}"/>
              </a:ext>
            </a:extLst>
          </p:cNvPr>
          <p:cNvSpPr txBox="1"/>
          <p:nvPr/>
        </p:nvSpPr>
        <p:spPr>
          <a:xfrm>
            <a:off x="3821921" y="4541787"/>
            <a:ext cx="2262158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通知使用者進行投票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06FFBE8-10EE-83A2-4BBF-7E68550C760D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3456447" y="2860974"/>
            <a:ext cx="1502" cy="5001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B461784C-2366-89D6-4DBA-20BDDA174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922" y1="72414" x2="53922" y2="72414"/>
                        <a14:foregroundMark x1="64706" y1="34483" x2="64706" y2="34483"/>
                      </a14:backgroundRemoval>
                    </a14:imgEffect>
                  </a14:imgLayer>
                </a14:imgProps>
              </a:ext>
            </a:extLst>
          </a:blip>
          <a:srcRect l="25905" t="4899" r="8022" b="8691"/>
          <a:stretch/>
        </p:blipFill>
        <p:spPr>
          <a:xfrm>
            <a:off x="4289576" y="3036954"/>
            <a:ext cx="459048" cy="5384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68B5DAF-536B-B7BE-D4CD-EFFCE3D4A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595" y="2423544"/>
            <a:ext cx="3166996" cy="40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5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endParaRPr dirty="0"/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altLang="zh-TW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2023</a:t>
            </a: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BE099ED-6BFB-6C7F-0391-DD6CC8A41E02}"/>
              </a:ext>
            </a:extLst>
          </p:cNvPr>
          <p:cNvCxnSpPr>
            <a:cxnSpLocks/>
          </p:cNvCxnSpPr>
          <p:nvPr/>
        </p:nvCxnSpPr>
        <p:spPr>
          <a:xfrm>
            <a:off x="1793361" y="2757253"/>
            <a:ext cx="6997277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C000"/>
                </a:gs>
                <a:gs pos="31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1F8AD6-8F8D-DBE8-FDEA-128FE3E01965}"/>
              </a:ext>
            </a:extLst>
          </p:cNvPr>
          <p:cNvSpPr txBox="1"/>
          <p:nvPr/>
        </p:nvSpPr>
        <p:spPr>
          <a:xfrm>
            <a:off x="280537" y="763553"/>
            <a:ext cx="296747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預設活動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– 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通知功能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CEBA3A6-E28F-F960-04CA-7A356E45B5B0}"/>
              </a:ext>
            </a:extLst>
          </p:cNvPr>
          <p:cNvGrpSpPr/>
          <p:nvPr/>
        </p:nvGrpSpPr>
        <p:grpSpPr>
          <a:xfrm>
            <a:off x="8490496" y="1330750"/>
            <a:ext cx="600284" cy="1512858"/>
            <a:chOff x="1154219" y="2024517"/>
            <a:chExt cx="600284" cy="1512858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81E364F-F9FF-4C25-61E3-8771F9AD21AE}"/>
                </a:ext>
              </a:extLst>
            </p:cNvPr>
            <p:cNvSpPr/>
            <p:nvPr/>
          </p:nvSpPr>
          <p:spPr>
            <a:xfrm>
              <a:off x="1360380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微軟正黑體" panose="020B0604030504040204" pitchFamily="34" charset="-120"/>
                <a:cs typeface="+mn-cs"/>
                <a:sym typeface="Arial"/>
              </a:endParaRP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F2197B9-647E-FED8-F4B8-F36E16C8FC04}"/>
                </a:ext>
              </a:extLst>
            </p:cNvPr>
            <p:cNvSpPr/>
            <p:nvPr/>
          </p:nvSpPr>
          <p:spPr>
            <a:xfrm>
              <a:off x="1154219" y="2024517"/>
              <a:ext cx="600284" cy="600284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微軟正黑體" panose="020B0604030504040204" pitchFamily="34" charset="-120"/>
                <a:cs typeface="+mn-cs"/>
                <a:sym typeface="Arial"/>
              </a:endParaRPr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4431BA2-3DAF-6105-B96C-54275086060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1454361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D42344C-2DD1-9DD4-114E-09A664179C02}"/>
              </a:ext>
            </a:extLst>
          </p:cNvPr>
          <p:cNvGrpSpPr/>
          <p:nvPr/>
        </p:nvGrpSpPr>
        <p:grpSpPr>
          <a:xfrm>
            <a:off x="2812395" y="1348119"/>
            <a:ext cx="1291107" cy="1512855"/>
            <a:chOff x="2087050" y="2024520"/>
            <a:chExt cx="1291107" cy="151285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E8663B0-136F-068E-8F05-ED11DA6D8FAF}"/>
                </a:ext>
              </a:extLst>
            </p:cNvPr>
            <p:cNvSpPr/>
            <p:nvPr/>
          </p:nvSpPr>
          <p:spPr>
            <a:xfrm>
              <a:off x="2638623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微軟正黑體" panose="020B0604030504040204" pitchFamily="34" charset="-120"/>
                <a:cs typeface="+mn-cs"/>
                <a:sym typeface="Arial"/>
              </a:endParaRP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8921020-64CD-CF8B-DA77-E476301F669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2732604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4265FE8-4FD6-A5E6-A9B8-507CB2956518}"/>
                </a:ext>
              </a:extLst>
            </p:cNvPr>
            <p:cNvGrpSpPr/>
            <p:nvPr/>
          </p:nvGrpSpPr>
          <p:grpSpPr>
            <a:xfrm>
              <a:off x="2087050" y="2024520"/>
              <a:ext cx="1291107" cy="600278"/>
              <a:chOff x="632520" y="1964267"/>
              <a:chExt cx="1291107" cy="600278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CA5C65F-57D6-2749-ABF7-2F83B0352CF9}"/>
                  </a:ext>
                </a:extLst>
              </p:cNvPr>
              <p:cNvSpPr txBox="1"/>
              <p:nvPr/>
            </p:nvSpPr>
            <p:spPr>
              <a:xfrm>
                <a:off x="839492" y="2079740"/>
                <a:ext cx="877163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投票日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8652F71-F9D7-8A5D-34DF-509589F7CD70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291107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aramond" panose="02020404030301010803"/>
                  <a:ea typeface="微軟正黑體" panose="020B0604030504040204" pitchFamily="34" charset="-120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7DC5BAE-3A1B-F9C8-BD90-2D15B9A33677}"/>
              </a:ext>
            </a:extLst>
          </p:cNvPr>
          <p:cNvGrpSpPr/>
          <p:nvPr/>
        </p:nvGrpSpPr>
        <p:grpSpPr>
          <a:xfrm>
            <a:off x="4472109" y="1338379"/>
            <a:ext cx="1639779" cy="1512855"/>
            <a:chOff x="3905891" y="2024520"/>
            <a:chExt cx="1639779" cy="1512855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D6FB903-C724-86D8-4C37-1C2233C23E60}"/>
                </a:ext>
              </a:extLst>
            </p:cNvPr>
            <p:cNvSpPr/>
            <p:nvPr/>
          </p:nvSpPr>
          <p:spPr>
            <a:xfrm>
              <a:off x="4633161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微軟正黑體" panose="020B0604030504040204" pitchFamily="34" charset="-120"/>
                <a:cs typeface="+mn-cs"/>
                <a:sym typeface="Arial"/>
              </a:endParaRPr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CE48C22B-8763-1860-BB6F-ED7CF2DB22A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4727142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764ED9C7-CFA4-D2B6-FA69-4985686AC2F6}"/>
                </a:ext>
              </a:extLst>
            </p:cNvPr>
            <p:cNvGrpSpPr/>
            <p:nvPr/>
          </p:nvGrpSpPr>
          <p:grpSpPr>
            <a:xfrm>
              <a:off x="3905891" y="2024520"/>
              <a:ext cx="1639779" cy="600278"/>
              <a:chOff x="632520" y="1964267"/>
              <a:chExt cx="1639779" cy="600278"/>
            </a:xfrm>
          </p:grpSpPr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092765-852A-2B6A-E632-ADAC7A249971}"/>
                  </a:ext>
                </a:extLst>
              </p:cNvPr>
              <p:cNvSpPr txBox="1"/>
              <p:nvPr/>
            </p:nvSpPr>
            <p:spPr>
              <a:xfrm>
                <a:off x="782996" y="2079740"/>
                <a:ext cx="13388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/>
                    <a:sym typeface="Arial"/>
                  </a:rPr>
                  <a:t>投票截止日</a:t>
                </a: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BFBF8E2F-A89C-354E-4B14-BBD2938A5CBF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639779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aramond" panose="02020404030301010803"/>
                  <a:ea typeface="微軟正黑體" panose="020B0604030504040204" pitchFamily="34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86B9CBC-7E0A-C4AF-BC2F-9E4E316348B0}"/>
              </a:ext>
            </a:extLst>
          </p:cNvPr>
          <p:cNvSpPr txBox="1"/>
          <p:nvPr/>
        </p:nvSpPr>
        <p:spPr>
          <a:xfrm>
            <a:off x="561328" y="2582327"/>
            <a:ext cx="110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預設活動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E7DF27A-9D70-1C74-B30A-E64BBE3F7AA1}"/>
              </a:ext>
            </a:extLst>
          </p:cNvPr>
          <p:cNvSpPr txBox="1"/>
          <p:nvPr/>
        </p:nvSpPr>
        <p:spPr>
          <a:xfrm>
            <a:off x="8531592" y="1416486"/>
            <a:ext cx="518091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GO!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9906910-4B15-39CB-1438-79A50D993E1A}"/>
              </a:ext>
            </a:extLst>
          </p:cNvPr>
          <p:cNvSpPr txBox="1"/>
          <p:nvPr/>
        </p:nvSpPr>
        <p:spPr>
          <a:xfrm>
            <a:off x="5611661" y="2254831"/>
            <a:ext cx="2954655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系統判斷投票結果建立成團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06B32D1-C7A6-244F-EADC-E4EE8C456001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5293360" y="2851234"/>
            <a:ext cx="463973" cy="47911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2844C4B-66A8-4550-1716-FCD5A490A396}"/>
              </a:ext>
            </a:extLst>
          </p:cNvPr>
          <p:cNvSpPr txBox="1"/>
          <p:nvPr/>
        </p:nvSpPr>
        <p:spPr>
          <a:xfrm>
            <a:off x="5766673" y="3164667"/>
            <a:ext cx="2723823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通知使用者活動已可報名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6ABA1E-5C80-CE35-C4C8-0CAC4D5B7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922" y1="72414" x2="53922" y2="72414"/>
                        <a14:foregroundMark x1="64706" y1="34483" x2="64706" y2="34483"/>
                      </a14:backgroundRemoval>
                    </a14:imgEffect>
                  </a14:imgLayer>
                </a14:imgProps>
              </a:ext>
            </a:extLst>
          </a:blip>
          <a:srcRect l="25905" t="4899" r="8022" b="8691"/>
          <a:stretch/>
        </p:blipFill>
        <p:spPr>
          <a:xfrm>
            <a:off x="8425571" y="3347625"/>
            <a:ext cx="459048" cy="5384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F28E308-FE73-B5C4-19E5-CA7045E3FF3E}"/>
              </a:ext>
            </a:extLst>
          </p:cNvPr>
          <p:cNvSpPr txBox="1"/>
          <p:nvPr/>
        </p:nvSpPr>
        <p:spPr>
          <a:xfrm>
            <a:off x="1882987" y="4240107"/>
            <a:ext cx="2492990" cy="1307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6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做到這</a:t>
            </a:r>
          </a:p>
        </p:txBody>
      </p:sp>
    </p:spTree>
    <p:extLst>
      <p:ext uri="{BB962C8B-B14F-4D97-AF65-F5344CB8AC3E}">
        <p14:creationId xmlns:p14="http://schemas.microsoft.com/office/powerpoint/2010/main" val="966819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首頁展示</a:t>
            </a:r>
            <a:endParaRPr dirty="0"/>
          </a:p>
        </p:txBody>
      </p:sp>
      <p:sp>
        <p:nvSpPr>
          <p:cNvPr id="94" name="Google Shape;94;p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3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B5510A3-BCEE-3004-BF74-2ACFE8695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502"/>
          <a:stretch/>
        </p:blipFill>
        <p:spPr>
          <a:xfrm>
            <a:off x="37253" y="1019122"/>
            <a:ext cx="9831493" cy="48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14"/>
    </mc:Choice>
    <mc:Fallback xmlns="">
      <p:transition spd="slow" advTm="7171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ca3b79720_7_1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探索頁面介紹</a:t>
            </a:r>
            <a:endParaRPr/>
          </a:p>
        </p:txBody>
      </p:sp>
      <p:sp>
        <p:nvSpPr>
          <p:cNvPr id="101" name="Google Shape;101;g25ca3b79720_7_16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報名中/</a:t>
            </a:r>
            <a:r>
              <a:rPr lang="zh-TW" altLang="en-US" sz="2400" dirty="0"/>
              <a:t>投票中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800" dirty="0"/>
              <a:t>      可以切換要查詢的活動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800" dirty="0"/>
              <a:t>      以下示範報名中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02" name="Google Shape;102;g25ca3b79720_7_1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03" name="Google Shape;103;g25ca3b79720_7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492896"/>
            <a:ext cx="7772398" cy="386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ca3b79720_7_23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探索頁面介紹</a:t>
            </a:r>
            <a:endParaRPr/>
          </a:p>
        </p:txBody>
      </p:sp>
      <p:sp>
        <p:nvSpPr>
          <p:cNvPr id="109" name="Google Shape;109;g25ca3b79720_7_23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報名中/投票中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800" dirty="0"/>
              <a:t>      可以切換要查詢的活動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800" dirty="0"/>
              <a:t>      以下示範</a:t>
            </a:r>
            <a:r>
              <a:rPr lang="zh-TW" altLang="en-US" sz="1800" dirty="0"/>
              <a:t>投票中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110" name="Google Shape;110;g25ca3b79720_7_2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11" name="Google Shape;111;g25ca3b79720_7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852936"/>
            <a:ext cx="7772399" cy="253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ca3b79720_7_30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探索頁面介紹</a:t>
            </a:r>
            <a:endParaRPr/>
          </a:p>
        </p:txBody>
      </p:sp>
      <p:sp>
        <p:nvSpPr>
          <p:cNvPr id="117" name="Google Shape;117;g25ca3b79720_7_30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選擇分類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800"/>
              <a:t>      可選擇對應分類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18" name="Google Shape;118;g25ca3b79720_7_3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19" name="Google Shape;119;g25ca3b79720_7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60" y="2204864"/>
            <a:ext cx="7772398" cy="384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sz="3600" dirty="0"/>
              <a:t>預設活動</a:t>
            </a:r>
            <a:endParaRPr dirty="0"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457925" y="981100"/>
            <a:ext cx="8815500" cy="5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altLang="zh-TW"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altLang="en-US" sz="2400" dirty="0"/>
              <a:t>預設活動</a:t>
            </a:r>
            <a:r>
              <a:rPr lang="zh-TW" sz="2400" dirty="0"/>
              <a:t>提供輪播圖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活動</a:t>
            </a:r>
            <a:r>
              <a:rPr lang="zh-TW" altLang="en-US" sz="2400" dirty="0"/>
              <a:t>詳細</a:t>
            </a:r>
            <a:r>
              <a:rPr lang="zh-TW" sz="2400" dirty="0"/>
              <a:t>資訊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1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8D5123-48A8-500B-11E1-507C9F3A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456" y="838240"/>
            <a:ext cx="3751138" cy="34314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8F333B-67D1-741F-BE37-6AB8A8CDE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6" y="4423259"/>
            <a:ext cx="3839144" cy="1698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7C0DD5-C6F8-B756-A31E-553D40D90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265" y="4412582"/>
            <a:ext cx="2515174" cy="19510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報名活動頁</a:t>
            </a:r>
            <a:endParaRPr dirty="0"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632520" y="10390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活動內頁可報名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報名判斷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活動詳細資訊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主揪資訊</a:t>
            </a:r>
            <a:endParaRPr sz="2400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目前報名人數展示</a:t>
            </a:r>
            <a:endParaRPr sz="2400" dirty="0"/>
          </a:p>
        </p:txBody>
      </p:sp>
      <p:sp>
        <p:nvSpPr>
          <p:cNvPr id="187" name="Google Shape;187;p1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88" name="Google Shape;1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800" y="983175"/>
            <a:ext cx="12763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800" y="1766300"/>
            <a:ext cx="2665300" cy="24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149" y="1766308"/>
            <a:ext cx="2665300" cy="2623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4"/>
          <p:cNvSpPr/>
          <p:nvPr/>
        </p:nvSpPr>
        <p:spPr>
          <a:xfrm rot="-6640549">
            <a:off x="6382219" y="3067695"/>
            <a:ext cx="218364" cy="10912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" name="Google Shape;192;p14"/>
          <p:cNvSpPr/>
          <p:nvPr/>
        </p:nvSpPr>
        <p:spPr>
          <a:xfrm>
            <a:off x="5232450" y="3613324"/>
            <a:ext cx="819300" cy="388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9788" y="4588450"/>
            <a:ext cx="5373626" cy="10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2400" y="983174"/>
            <a:ext cx="12763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小組成員與分工介紹</a:t>
            </a:r>
            <a:endParaRPr/>
          </a:p>
        </p:txBody>
      </p:sp>
      <p:sp>
        <p:nvSpPr>
          <p:cNvPr id="59" name="Google Shape;59;p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E3343E7-0001-E820-9D95-DE1D162BCAF9}"/>
              </a:ext>
            </a:extLst>
          </p:cNvPr>
          <p:cNvSpPr txBox="1"/>
          <p:nvPr/>
        </p:nvSpPr>
        <p:spPr>
          <a:xfrm>
            <a:off x="2052321" y="2471006"/>
            <a:ext cx="6502400" cy="147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目前東西都還沒串起來 只有把大概會報告的功能順序排出來而已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網站功能介紹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sz="3600" dirty="0"/>
              <a:t>留言板</a:t>
            </a:r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報名後可以使用留言版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留言回覆功能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使用者編輯以及刪除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影片展示</a:t>
            </a:r>
            <a:endParaRPr sz="2400" dirty="0"/>
          </a:p>
        </p:txBody>
      </p:sp>
      <p:sp>
        <p:nvSpPr>
          <p:cNvPr id="201" name="Google Shape;201;p1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337" y="966626"/>
            <a:ext cx="4084439" cy="224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0337" y="3314594"/>
            <a:ext cx="2437475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螢幕錄製 13">
            <a:hlinkClick r:id="" action="ppaction://media"/>
            <a:extLst>
              <a:ext uri="{FF2B5EF4-FFF2-40B4-BE49-F238E27FC236}">
                <a16:creationId xmlns:a16="http://schemas.microsoft.com/office/drawing/2014/main" id="{7515A646-8FB5-9063-9F8F-AE58EB333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10337" y="3906144"/>
            <a:ext cx="4540175" cy="2581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"/>
    </mc:Choice>
    <mc:Fallback xmlns="">
      <p:transition spd="slow" advTm="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1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dirty="0"/>
              <a:t>投票</a:t>
            </a:r>
            <a:br>
              <a:rPr lang="zh-TW" dirty="0"/>
            </a:b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dirty="0"/>
              <a:t>看到感興趣的活動</a:t>
            </a:r>
            <a:br>
              <a:rPr lang="zh-TW" dirty="0"/>
            </a:b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dirty="0"/>
              <a:t>即可按下投票紐</a:t>
            </a:r>
            <a:br>
              <a:rPr lang="zh-TW" dirty="0"/>
            </a:b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dirty="0"/>
              <a:t>等待投票日到達</a:t>
            </a:r>
            <a:br>
              <a:rPr lang="zh-TW" dirty="0"/>
            </a:b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dirty="0"/>
              <a:t>會有通知提醒投票</a:t>
            </a:r>
            <a:br>
              <a:rPr lang="zh-TW" dirty="0"/>
            </a:br>
            <a:endParaRPr dirty="0"/>
          </a:p>
        </p:txBody>
      </p:sp>
      <p:sp>
        <p:nvSpPr>
          <p:cNvPr id="145" name="Google Shape;145;p1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46" name="Google Shape;14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375" y="838250"/>
            <a:ext cx="4152900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到達投票日後</a:t>
            </a:r>
            <a:br>
              <a:rPr lang="zh-TW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通知投票 點擊後</a:t>
            </a:r>
            <a:br>
              <a:rPr lang="zh-TW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會轉跳至投票頁面</a:t>
            </a:r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1230225"/>
            <a:ext cx="3467100" cy="44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ca3b79720_6_3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160" name="Google Shape;160;g25ca3b79720_6_3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投票頁面 </a:t>
            </a:r>
            <a:endParaRPr/>
          </a:p>
        </p:txBody>
      </p:sp>
      <p:sp>
        <p:nvSpPr>
          <p:cNvPr id="161" name="Google Shape;161;g25ca3b79720_6_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62" name="Google Shape;162;g25ca3b79720_6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050" y="1766662"/>
            <a:ext cx="3896950" cy="445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5ca3b79720_6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425" y="1757665"/>
            <a:ext cx="3896951" cy="447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ca3b79720_6_9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169" name="Google Shape;169;g25ca3b79720_6_9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如果投票天數 可以去會員中心再次編輯</a:t>
            </a:r>
            <a:endParaRPr/>
          </a:p>
        </p:txBody>
      </p:sp>
      <p:sp>
        <p:nvSpPr>
          <p:cNvPr id="170" name="Google Shape;170;g25ca3b79720_6_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71" name="Google Shape;171;g25ca3b79720_6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73" y="2624325"/>
            <a:ext cx="4898225" cy="26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5ca3b79720_6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325" y="2085050"/>
            <a:ext cx="3796576" cy="42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ca3b79720_9_2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178" name="Google Shape;178;g25ca3b79720_9_2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發起揪團</a:t>
            </a:r>
            <a:br>
              <a:rPr lang="zh-TW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找不到喜歡的官方活動</a:t>
            </a:r>
            <a:br>
              <a:rPr lang="zh-TW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亦可自行發起揪團</a:t>
            </a:r>
            <a:endParaRPr/>
          </a:p>
        </p:txBody>
      </p:sp>
      <p:sp>
        <p:nvSpPr>
          <p:cNvPr id="179" name="Google Shape;179;g25ca3b79720_9_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80" name="Google Shape;180;g25ca3b79720_9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775" y="3590250"/>
            <a:ext cx="49720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ca3b79720_12_0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186" name="Google Shape;186;g25ca3b79720_12_0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發起揪團表單 </a:t>
            </a:r>
            <a:br>
              <a:rPr lang="zh-TW"/>
            </a:br>
            <a:endParaRPr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TW"/>
            </a:br>
            <a:endParaRPr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5ca3b79720_12_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88" name="Google Shape;188;g25ca3b79720_12_0" title="395259790_6300260640074680_6917267421940906759_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213" y="2035000"/>
            <a:ext cx="7763576" cy="401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7C0BAB7-F657-7453-2EEA-0B968EFD0D52}"/>
              </a:ext>
            </a:extLst>
          </p:cNvPr>
          <p:cNvSpPr txBox="1"/>
          <p:nvPr/>
        </p:nvSpPr>
        <p:spPr>
          <a:xfrm>
            <a:off x="6929120" y="838236"/>
            <a:ext cx="2031325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影片還沒改成內嵌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ca3b79720_12_8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194" name="Google Shape;194;g25ca3b79720_12_8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dirty="0"/>
              <a:t>自行揪團成功後 發現內容又誤</a:t>
            </a:r>
            <a:br>
              <a:rPr lang="zh-TW" dirty="0"/>
            </a:b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dirty="0"/>
              <a:t>也可以前往 會員中心 進行更改</a:t>
            </a:r>
            <a:br>
              <a:rPr lang="zh-TW" dirty="0"/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g25ca3b79720_12_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96" name="Google Shape;196;g25ca3b79720_1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25" y="2690624"/>
            <a:ext cx="8961900" cy="3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body" idx="1"/>
          </p:nvPr>
        </p:nvSpPr>
        <p:spPr>
          <a:xfrm>
            <a:off x="632545" y="85469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電子郵件認證 (使用Gmail API)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2" name="帳號驗證">
            <a:hlinkClick r:id="" action="ppaction://media"/>
            <a:extLst>
              <a:ext uri="{FF2B5EF4-FFF2-40B4-BE49-F238E27FC236}">
                <a16:creationId xmlns:a16="http://schemas.microsoft.com/office/drawing/2014/main" id="{086BD366-ACED-7DA1-3C19-2C59BB240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95" y="1676400"/>
            <a:ext cx="99060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2388904bb_0_1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233" name="Google Shape;233;g292388904bb_0_1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00" cy="514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即時照片調整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個人資料管理</a:t>
            </a:r>
            <a:endParaRPr/>
          </a:p>
        </p:txBody>
      </p:sp>
      <p:pic>
        <p:nvPicPr>
          <p:cNvPr id="2" name="會員功能(照片.變更密碼)">
            <a:hlinkClick r:id="" action="ppaction://media"/>
            <a:extLst>
              <a:ext uri="{FF2B5EF4-FFF2-40B4-BE49-F238E27FC236}">
                <a16:creationId xmlns:a16="http://schemas.microsoft.com/office/drawing/2014/main" id="{2531EC62-F7D6-1A98-7A9C-0452C861F0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1122" y="2103755"/>
            <a:ext cx="9906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65" name="Google Shape;65;p3"/>
          <p:cNvSpPr txBox="1"/>
          <p:nvPr/>
        </p:nvSpPr>
        <p:spPr>
          <a:xfrm>
            <a:off x="1065600" y="979200"/>
            <a:ext cx="7920000" cy="51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lang="zh-TW"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動機及目標客群</a:t>
            </a:r>
            <a:endParaRPr sz="2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lang="zh-TW"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網站架構</a:t>
            </a:r>
            <a:endParaRPr sz="2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lang="zh-TW"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網站功能介紹</a:t>
            </a:r>
            <a:endParaRPr sz="2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lang="zh-TW"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網站實際操作</a:t>
            </a:r>
            <a:endParaRPr sz="2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lang="zh-TW"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網站使用技術</a:t>
            </a:r>
            <a:endParaRPr sz="2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" name="Google Shape;66;p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網站功能介紹</a:t>
            </a:r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"/>
          </p:nvPr>
        </p:nvSpPr>
        <p:spPr>
          <a:xfrm>
            <a:off x="632550" y="854701"/>
            <a:ext cx="8681700" cy="5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動態分頁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>
                <a:solidFill>
                  <a:schemeClr val="lt1"/>
                </a:solidFill>
              </a:rPr>
              <a:t>活動導航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時效性按鈕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/>
              <a:t>活動管理功能(編輯、防呆</a:t>
            </a:r>
            <a:r>
              <a:rPr lang="zh-TW">
                <a:solidFill>
                  <a:schemeClr val="lt1"/>
                </a:solidFill>
              </a:rPr>
              <a:t>刪除</a:t>
            </a:r>
            <a:r>
              <a:rPr lang="zh-TW"/>
              <a:t>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2" name="會員各個活動">
            <a:hlinkClick r:id="" action="ppaction://media"/>
            <a:extLst>
              <a:ext uri="{FF2B5EF4-FFF2-40B4-BE49-F238E27FC236}">
                <a16:creationId xmlns:a16="http://schemas.microsoft.com/office/drawing/2014/main" id="{661ABE03-6518-ECBB-9C2B-ABE588D253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00" y="1616393"/>
            <a:ext cx="9906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網站使用技術</a:t>
            </a:r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lang="zh-TW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網站前端使用HTML、CSS、JS。CSS使用BootStrap v5.3排版，JS使用Jquery、AJAX。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lang="zh-TW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網站後端使用Microsoft SQL Server資料庫，以SQL Server Agent設定與時間相關的T-SQL排程，並以LINQ與靜態網頁串接。</a:t>
            </a:r>
            <a:endParaRPr sz="2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</a:pPr>
            <a:r>
              <a:rPr lang="zh-TW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網站架構使用ASP.NET Core MVC整合網頁與資料庫。</a:t>
            </a:r>
            <a:endParaRPr sz="2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86011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4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4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zh-TW" sz="4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4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4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4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動機及目標</a:t>
            </a:r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dirty="0"/>
              <a:t>說明文字</a:t>
            </a:r>
            <a:endParaRPr dirty="0"/>
          </a:p>
          <a:p>
            <a:pPr marL="342900" lvl="0" indent="-165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73" name="Google Shape;73;p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4B48E6-C460-D51C-7024-9B3CFC7E22C2}"/>
              </a:ext>
            </a:extLst>
          </p:cNvPr>
          <p:cNvSpPr txBox="1"/>
          <p:nvPr/>
        </p:nvSpPr>
        <p:spPr>
          <a:xfrm>
            <a:off x="1429173" y="269578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/>
              <a:t>網站架構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282402-5BA4-81B7-A187-9E1F5550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844351"/>
            <a:ext cx="91059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altLang="en-US" dirty="0"/>
              <a:t>網站功能介紹 </a:t>
            </a:r>
            <a:r>
              <a:rPr lang="en-US" altLang="zh-TW" dirty="0"/>
              <a:t>– </a:t>
            </a:r>
            <a:r>
              <a:rPr lang="zh-TW" altLang="en-US" dirty="0"/>
              <a:t>投票功能</a:t>
            </a:r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BE099ED-6BFB-6C7F-0391-DD6CC8A41E02}"/>
              </a:ext>
            </a:extLst>
          </p:cNvPr>
          <p:cNvCxnSpPr>
            <a:cxnSpLocks/>
          </p:cNvCxnSpPr>
          <p:nvPr/>
        </p:nvCxnSpPr>
        <p:spPr>
          <a:xfrm>
            <a:off x="2349692" y="3429000"/>
            <a:ext cx="6997277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C000"/>
                </a:gs>
                <a:gs pos="31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CEBA3A6-E28F-F960-04CA-7A356E45B5B0}"/>
              </a:ext>
            </a:extLst>
          </p:cNvPr>
          <p:cNvGrpSpPr/>
          <p:nvPr/>
        </p:nvGrpSpPr>
        <p:grpSpPr>
          <a:xfrm>
            <a:off x="9046827" y="2002497"/>
            <a:ext cx="600284" cy="1512858"/>
            <a:chOff x="1154219" y="2024517"/>
            <a:chExt cx="600284" cy="1512858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81E364F-F9FF-4C25-61E3-8771F9AD21AE}"/>
                </a:ext>
              </a:extLst>
            </p:cNvPr>
            <p:cNvSpPr/>
            <p:nvPr/>
          </p:nvSpPr>
          <p:spPr>
            <a:xfrm>
              <a:off x="1360380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F2197B9-647E-FED8-F4B8-F36E16C8FC04}"/>
                </a:ext>
              </a:extLst>
            </p:cNvPr>
            <p:cNvSpPr/>
            <p:nvPr/>
          </p:nvSpPr>
          <p:spPr>
            <a:xfrm>
              <a:off x="1154219" y="2024517"/>
              <a:ext cx="600284" cy="600284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4431BA2-3DAF-6105-B96C-54275086060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1454361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D42344C-2DD1-9DD4-114E-09A664179C02}"/>
              </a:ext>
            </a:extLst>
          </p:cNvPr>
          <p:cNvGrpSpPr/>
          <p:nvPr/>
        </p:nvGrpSpPr>
        <p:grpSpPr>
          <a:xfrm>
            <a:off x="3368726" y="2019866"/>
            <a:ext cx="1291107" cy="1512855"/>
            <a:chOff x="2087050" y="2024520"/>
            <a:chExt cx="1291107" cy="151285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E8663B0-136F-068E-8F05-ED11DA6D8FAF}"/>
                </a:ext>
              </a:extLst>
            </p:cNvPr>
            <p:cNvSpPr/>
            <p:nvPr/>
          </p:nvSpPr>
          <p:spPr>
            <a:xfrm>
              <a:off x="2638623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8921020-64CD-CF8B-DA77-E476301F669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2732604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4265FE8-4FD6-A5E6-A9B8-507CB2956518}"/>
                </a:ext>
              </a:extLst>
            </p:cNvPr>
            <p:cNvGrpSpPr/>
            <p:nvPr/>
          </p:nvGrpSpPr>
          <p:grpSpPr>
            <a:xfrm>
              <a:off x="2087050" y="2024520"/>
              <a:ext cx="1291107" cy="600278"/>
              <a:chOff x="632520" y="1964267"/>
              <a:chExt cx="1291107" cy="600278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CA5C65F-57D6-2749-ABF7-2F83B0352CF9}"/>
                  </a:ext>
                </a:extLst>
              </p:cNvPr>
              <p:cNvSpPr txBox="1"/>
              <p:nvPr/>
            </p:nvSpPr>
            <p:spPr>
              <a:xfrm>
                <a:off x="839492" y="2079740"/>
                <a:ext cx="877163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投票日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8652F71-F9D7-8A5D-34DF-509589F7CD70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291107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7DC5BAE-3A1B-F9C8-BD90-2D15B9A33677}"/>
              </a:ext>
            </a:extLst>
          </p:cNvPr>
          <p:cNvGrpSpPr/>
          <p:nvPr/>
        </p:nvGrpSpPr>
        <p:grpSpPr>
          <a:xfrm>
            <a:off x="5028440" y="2010126"/>
            <a:ext cx="1639779" cy="1512855"/>
            <a:chOff x="3905891" y="2024520"/>
            <a:chExt cx="1639779" cy="1512855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D6FB903-C724-86D8-4C37-1C2233C23E60}"/>
                </a:ext>
              </a:extLst>
            </p:cNvPr>
            <p:cNvSpPr/>
            <p:nvPr/>
          </p:nvSpPr>
          <p:spPr>
            <a:xfrm>
              <a:off x="4633161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CE48C22B-8763-1860-BB6F-ED7CF2DB22A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4727142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764ED9C7-CFA4-D2B6-FA69-4985686AC2F6}"/>
                </a:ext>
              </a:extLst>
            </p:cNvPr>
            <p:cNvGrpSpPr/>
            <p:nvPr/>
          </p:nvGrpSpPr>
          <p:grpSpPr>
            <a:xfrm>
              <a:off x="3905891" y="2024520"/>
              <a:ext cx="1639779" cy="600278"/>
              <a:chOff x="632520" y="1964267"/>
              <a:chExt cx="1639779" cy="600278"/>
            </a:xfrm>
          </p:grpSpPr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092765-852A-2B6A-E632-ADAC7A249971}"/>
                  </a:ext>
                </a:extLst>
              </p:cNvPr>
              <p:cNvSpPr txBox="1"/>
              <p:nvPr/>
            </p:nvSpPr>
            <p:spPr>
              <a:xfrm>
                <a:off x="782996" y="2079740"/>
                <a:ext cx="13388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投票截止日</a:t>
                </a: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BFBF8E2F-A89C-354E-4B14-BBD2938A5CBF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639779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EF74A200-CB56-2FBE-6CE2-EED6E19F9C51}"/>
              </a:ext>
            </a:extLst>
          </p:cNvPr>
          <p:cNvSpPr txBox="1"/>
          <p:nvPr/>
        </p:nvSpPr>
        <p:spPr>
          <a:xfrm>
            <a:off x="3817004" y="4518270"/>
            <a:ext cx="2723823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進行投票，選擇適合時間</a:t>
            </a:r>
            <a:endParaRPr lang="en-US" altLang="zh-TW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期間內可改變投票選項</a:t>
            </a: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D002D30-FA17-0630-1E80-CAA3F9807810}"/>
              </a:ext>
            </a:extLst>
          </p:cNvPr>
          <p:cNvCxnSpPr>
            <a:cxnSpLocks/>
          </p:cNvCxnSpPr>
          <p:nvPr/>
        </p:nvCxnSpPr>
        <p:spPr>
          <a:xfrm>
            <a:off x="4962169" y="3688567"/>
            <a:ext cx="0" cy="73901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7D024505-36D5-5434-8666-5966E87C0B9D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3133431" y="3532717"/>
            <a:ext cx="1" cy="3579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86B9CBC-7E0A-C4AF-BC2F-9E4E316348B0}"/>
              </a:ext>
            </a:extLst>
          </p:cNvPr>
          <p:cNvSpPr txBox="1"/>
          <p:nvPr/>
        </p:nvSpPr>
        <p:spPr>
          <a:xfrm>
            <a:off x="1117659" y="3254074"/>
            <a:ext cx="110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+mj-ea"/>
                <a:ea typeface="+mj-ea"/>
              </a:rPr>
              <a:t>預設活動</a:t>
            </a:r>
            <a:endParaRPr lang="zh-TW" altLang="en-US" sz="1800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E7DF27A-9D70-1C74-B30A-E64BBE3F7AA1}"/>
              </a:ext>
            </a:extLst>
          </p:cNvPr>
          <p:cNvSpPr txBox="1"/>
          <p:nvPr/>
        </p:nvSpPr>
        <p:spPr>
          <a:xfrm>
            <a:off x="9087923" y="2088233"/>
            <a:ext cx="518091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GO!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9906910-4B15-39CB-1438-79A50D993E1A}"/>
              </a:ext>
            </a:extLst>
          </p:cNvPr>
          <p:cNvSpPr txBox="1"/>
          <p:nvPr/>
        </p:nvSpPr>
        <p:spPr>
          <a:xfrm>
            <a:off x="6167992" y="2926578"/>
            <a:ext cx="2954655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系統判斷投票結果建立成團</a:t>
            </a:r>
          </a:p>
        </p:txBody>
      </p: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DA4313D-8A1E-1AA8-FA3C-250C0DAE1936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5849691" y="3522981"/>
            <a:ext cx="0" cy="28955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59277AC5-E9D9-A155-1A0D-39C0592820E2}"/>
              </a:ext>
            </a:extLst>
          </p:cNvPr>
          <p:cNvCxnSpPr>
            <a:cxnSpLocks/>
          </p:cNvCxnSpPr>
          <p:nvPr/>
        </p:nvCxnSpPr>
        <p:spPr>
          <a:xfrm>
            <a:off x="9346969" y="3522981"/>
            <a:ext cx="0" cy="28955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677D753-FB07-CFB2-48A3-EA71BD161CC7}"/>
              </a:ext>
            </a:extLst>
          </p:cNvPr>
          <p:cNvCxnSpPr>
            <a:cxnSpLocks/>
          </p:cNvCxnSpPr>
          <p:nvPr/>
        </p:nvCxnSpPr>
        <p:spPr>
          <a:xfrm>
            <a:off x="5849691" y="3812540"/>
            <a:ext cx="3497278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FB32D1B2-ECE9-501A-403A-C2AB46BB0665}"/>
              </a:ext>
            </a:extLst>
          </p:cNvPr>
          <p:cNvGrpSpPr/>
          <p:nvPr/>
        </p:nvGrpSpPr>
        <p:grpSpPr>
          <a:xfrm>
            <a:off x="6645400" y="3797827"/>
            <a:ext cx="2089033" cy="899540"/>
            <a:chOff x="6075680" y="3429000"/>
            <a:chExt cx="2089033" cy="899540"/>
          </a:xfrm>
        </p:grpSpPr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EC043273-C91E-D978-8760-1386F9A6946A}"/>
                </a:ext>
              </a:extLst>
            </p:cNvPr>
            <p:cNvSpPr txBox="1"/>
            <p:nvPr/>
          </p:nvSpPr>
          <p:spPr>
            <a:xfrm>
              <a:off x="6075680" y="3429000"/>
              <a:ext cx="2089033" cy="872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顯示為可報名活動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         按鈕報名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7F54915F-473C-B278-4462-EEFACF234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184" b="92857" l="9756" r="89431">
                          <a14:foregroundMark x1="27642" y1="72449" x2="27642" y2="72449"/>
                          <a14:foregroundMark x1="26016" y1="73469" x2="26016" y2="73469"/>
                          <a14:foregroundMark x1="26016" y1="73469" x2="26016" y2="73469"/>
                          <a14:foregroundMark x1="53659" y1="92857" x2="53659" y2="92857"/>
                          <a14:foregroundMark x1="51220" y1="60204" x2="51220" y2="60204"/>
                          <a14:foregroundMark x1="47154" y1="38776" x2="47154" y2="38776"/>
                          <a14:foregroundMark x1="60976" y1="52041" x2="60976" y2="52041"/>
                        </a14:backgroundRemoval>
                      </a14:imgEffect>
                    </a14:imgLayer>
                  </a14:imgProps>
                </a:ext>
              </a:extLst>
            </a:blip>
            <a:srcRect l="17972" t="6417" r="10839"/>
            <a:stretch/>
          </p:blipFill>
          <p:spPr>
            <a:xfrm>
              <a:off x="6671249" y="3889197"/>
              <a:ext cx="419482" cy="439343"/>
            </a:xfrm>
            <a:prstGeom prst="rect">
              <a:avLst/>
            </a:prstGeom>
          </p:spPr>
        </p:pic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A428D037-B630-35B2-639C-3F763567E758}"/>
              </a:ext>
            </a:extLst>
          </p:cNvPr>
          <p:cNvGrpSpPr/>
          <p:nvPr/>
        </p:nvGrpSpPr>
        <p:grpSpPr>
          <a:xfrm>
            <a:off x="2346564" y="3890665"/>
            <a:ext cx="1573735" cy="872418"/>
            <a:chOff x="1533541" y="3261592"/>
            <a:chExt cx="1573735" cy="872418"/>
          </a:xfrm>
        </p:grpSpPr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90C05C3-1A7D-0AF9-AFF0-EAA473A3DF1B}"/>
                </a:ext>
              </a:extLst>
            </p:cNvPr>
            <p:cNvSpPr txBox="1"/>
            <p:nvPr/>
          </p:nvSpPr>
          <p:spPr>
            <a:xfrm>
              <a:off x="1533541" y="3261592"/>
              <a:ext cx="1573735" cy="872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        按鈕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以參與投票</a:t>
              </a:r>
            </a:p>
          </p:txBody>
        </p:sp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AE08BED2-9654-97C2-6B09-992EBE99D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74" b="92661" l="9677" r="89247">
                          <a14:foregroundMark x1="44086" y1="41284" x2="44086" y2="41284"/>
                          <a14:foregroundMark x1="58065" y1="42202" x2="58065" y2="42202"/>
                          <a14:foregroundMark x1="59140" y1="42202" x2="59140" y2="42202"/>
                          <a14:foregroundMark x1="56989" y1="40367" x2="56989" y2="40367"/>
                          <a14:foregroundMark x1="56989" y1="40367" x2="56989" y2="40367"/>
                          <a14:foregroundMark x1="56989" y1="53211" x2="56989" y2="53211"/>
                          <a14:foregroundMark x1="51613" y1="62385" x2="51613" y2="62385"/>
                          <a14:foregroundMark x1="76344" y1="92661" x2="76344" y2="92661"/>
                          <a14:foregroundMark x1="54839" y1="72477" x2="54839" y2="72477"/>
                          <a14:foregroundMark x1="75269" y1="86239" x2="75269" y2="86239"/>
                        </a14:backgroundRemoval>
                      </a14:imgEffect>
                    </a14:imgLayer>
                  </a14:imgProps>
                </a:ext>
              </a:extLst>
            </a:blip>
            <a:srcRect l="11438" t="32841" r="7358"/>
            <a:stretch/>
          </p:blipFill>
          <p:spPr>
            <a:xfrm>
              <a:off x="2127278" y="3340378"/>
              <a:ext cx="381014" cy="369332"/>
            </a:xfrm>
            <a:prstGeom prst="rect">
              <a:avLst/>
            </a:prstGeom>
          </p:spPr>
        </p:pic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8E1D82BE-FDC7-96EF-9475-42C8BF2EE93C}"/>
              </a:ext>
            </a:extLst>
          </p:cNvPr>
          <p:cNvGrpSpPr/>
          <p:nvPr/>
        </p:nvGrpSpPr>
        <p:grpSpPr>
          <a:xfrm>
            <a:off x="6743872" y="5094240"/>
            <a:ext cx="3041217" cy="872418"/>
            <a:chOff x="6957479" y="4325406"/>
            <a:chExt cx="3041217" cy="872418"/>
          </a:xfrm>
        </p:grpSpPr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BCA4B28E-3FDD-111E-78E2-A0D66833E110}"/>
                </a:ext>
              </a:extLst>
            </p:cNvPr>
            <p:cNvSpPr txBox="1"/>
            <p:nvPr/>
          </p:nvSpPr>
          <p:spPr>
            <a:xfrm>
              <a:off x="6957479" y="4325406"/>
              <a:ext cx="3041217" cy="872418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活動出發前點擊        按鈕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與已報名會員進行行前討論</a:t>
              </a:r>
            </a:p>
          </p:txBody>
        </p:sp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0864439C-1DC8-8441-AE6E-0BED5735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6364" y1="47917" x2="36364" y2="47917"/>
                          <a14:foregroundMark x1="36364" y1="47917" x2="36364" y2="47917"/>
                          <a14:foregroundMark x1="17172" y1="29167" x2="17172" y2="291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1871" y="4368627"/>
              <a:ext cx="454566" cy="440791"/>
            </a:xfrm>
            <a:prstGeom prst="rect">
              <a:avLst/>
            </a:prstGeom>
          </p:spPr>
        </p:pic>
      </p:grp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53B569F8-69AA-EC90-6730-F147360DF46F}"/>
              </a:ext>
            </a:extLst>
          </p:cNvPr>
          <p:cNvGrpSpPr/>
          <p:nvPr/>
        </p:nvGrpSpPr>
        <p:grpSpPr>
          <a:xfrm>
            <a:off x="165782" y="4954479"/>
            <a:ext cx="2092960" cy="1085616"/>
            <a:chOff x="162560" y="5410010"/>
            <a:chExt cx="2092960" cy="1085616"/>
          </a:xfrm>
        </p:grpSpPr>
        <p:cxnSp>
          <p:nvCxnSpPr>
            <p:cNvPr id="131" name="直線接點 130">
              <a:extLst>
                <a:ext uri="{FF2B5EF4-FFF2-40B4-BE49-F238E27FC236}">
                  <a16:creationId xmlns:a16="http://schemas.microsoft.com/office/drawing/2014/main" id="{58DB129C-52FC-8D4A-63F3-6BC882B30127}"/>
                </a:ext>
              </a:extLst>
            </p:cNvPr>
            <p:cNvCxnSpPr/>
            <p:nvPr/>
          </p:nvCxnSpPr>
          <p:spPr>
            <a:xfrm>
              <a:off x="385221" y="5696811"/>
              <a:ext cx="452847" cy="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D2A79218-9B8C-13E7-1528-9EDF72641A2C}"/>
                </a:ext>
              </a:extLst>
            </p:cNvPr>
            <p:cNvCxnSpPr/>
            <p:nvPr/>
          </p:nvCxnSpPr>
          <p:spPr>
            <a:xfrm>
              <a:off x="385221" y="6211584"/>
              <a:ext cx="452847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4EAFC3FE-65F8-C44C-1409-0B20B8228241}"/>
                </a:ext>
              </a:extLst>
            </p:cNvPr>
            <p:cNvSpPr txBox="1"/>
            <p:nvPr/>
          </p:nvSpPr>
          <p:spPr>
            <a:xfrm>
              <a:off x="838068" y="5410010"/>
              <a:ext cx="1338828" cy="45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使用者操作</a:t>
              </a: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5D29BFB8-3DC9-8DB4-37C7-6D36A81769B4}"/>
                </a:ext>
              </a:extLst>
            </p:cNvPr>
            <p:cNvSpPr txBox="1"/>
            <p:nvPr/>
          </p:nvSpPr>
          <p:spPr>
            <a:xfrm>
              <a:off x="838068" y="5983124"/>
              <a:ext cx="1107996" cy="45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系統操作</a:t>
              </a: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0C19492B-CE77-2459-D944-2315E9FCB907}"/>
                </a:ext>
              </a:extLst>
            </p:cNvPr>
            <p:cNvSpPr/>
            <p:nvPr/>
          </p:nvSpPr>
          <p:spPr>
            <a:xfrm>
              <a:off x="162560" y="5410010"/>
              <a:ext cx="2092960" cy="108561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78355CC2-9017-5BCE-7718-FA60D180F7BA}"/>
              </a:ext>
            </a:extLst>
          </p:cNvPr>
          <p:cNvSpPr txBox="1"/>
          <p:nvPr/>
        </p:nvSpPr>
        <p:spPr>
          <a:xfrm>
            <a:off x="3561870" y="1589459"/>
            <a:ext cx="960519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ABAF5E23-182E-6047-2D48-B1E08C31AC27}"/>
              </a:ext>
            </a:extLst>
          </p:cNvPr>
          <p:cNvSpPr txBox="1"/>
          <p:nvPr/>
        </p:nvSpPr>
        <p:spPr>
          <a:xfrm>
            <a:off x="5368069" y="1601135"/>
            <a:ext cx="960519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8AD64245-3B27-ED72-9FBB-6F629A671FD0}"/>
              </a:ext>
            </a:extLst>
          </p:cNvPr>
          <p:cNvSpPr txBox="1"/>
          <p:nvPr/>
        </p:nvSpPr>
        <p:spPr>
          <a:xfrm>
            <a:off x="7930094" y="1649208"/>
            <a:ext cx="1854995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0E974B-CCBE-CA3D-E344-98BB54E32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57439" y="161689"/>
            <a:ext cx="2292726" cy="2878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endParaRPr dirty="0"/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BE099ED-6BFB-6C7F-0391-DD6CC8A41E02}"/>
              </a:ext>
            </a:extLst>
          </p:cNvPr>
          <p:cNvCxnSpPr>
            <a:cxnSpLocks/>
          </p:cNvCxnSpPr>
          <p:nvPr/>
        </p:nvCxnSpPr>
        <p:spPr>
          <a:xfrm>
            <a:off x="1705307" y="3886715"/>
            <a:ext cx="6997277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C000"/>
                </a:gs>
                <a:gs pos="31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1F8AD6-8F8D-DBE8-FDEA-128FE3E01965}"/>
              </a:ext>
            </a:extLst>
          </p:cNvPr>
          <p:cNvSpPr txBox="1"/>
          <p:nvPr/>
        </p:nvSpPr>
        <p:spPr>
          <a:xfrm>
            <a:off x="280537" y="763553"/>
            <a:ext cx="2933816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預設活動 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投票功能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CEBA3A6-E28F-F960-04CA-7A356E45B5B0}"/>
              </a:ext>
            </a:extLst>
          </p:cNvPr>
          <p:cNvGrpSpPr/>
          <p:nvPr/>
        </p:nvGrpSpPr>
        <p:grpSpPr>
          <a:xfrm>
            <a:off x="8402442" y="2460212"/>
            <a:ext cx="600284" cy="1512858"/>
            <a:chOff x="1154219" y="2024517"/>
            <a:chExt cx="600284" cy="1512858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81E364F-F9FF-4C25-61E3-8771F9AD21AE}"/>
                </a:ext>
              </a:extLst>
            </p:cNvPr>
            <p:cNvSpPr/>
            <p:nvPr/>
          </p:nvSpPr>
          <p:spPr>
            <a:xfrm>
              <a:off x="1360380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F2197B9-647E-FED8-F4B8-F36E16C8FC04}"/>
                </a:ext>
              </a:extLst>
            </p:cNvPr>
            <p:cNvSpPr/>
            <p:nvPr/>
          </p:nvSpPr>
          <p:spPr>
            <a:xfrm>
              <a:off x="1154219" y="2024517"/>
              <a:ext cx="600284" cy="600284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4431BA2-3DAF-6105-B96C-54275086060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1454361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D42344C-2DD1-9DD4-114E-09A664179C02}"/>
              </a:ext>
            </a:extLst>
          </p:cNvPr>
          <p:cNvGrpSpPr/>
          <p:nvPr/>
        </p:nvGrpSpPr>
        <p:grpSpPr>
          <a:xfrm>
            <a:off x="2724341" y="2477581"/>
            <a:ext cx="1291107" cy="1512855"/>
            <a:chOff x="2087050" y="2024520"/>
            <a:chExt cx="1291107" cy="151285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E8663B0-136F-068E-8F05-ED11DA6D8FAF}"/>
                </a:ext>
              </a:extLst>
            </p:cNvPr>
            <p:cNvSpPr/>
            <p:nvPr/>
          </p:nvSpPr>
          <p:spPr>
            <a:xfrm>
              <a:off x="2638623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8921020-64CD-CF8B-DA77-E476301F669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2732604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4265FE8-4FD6-A5E6-A9B8-507CB2956518}"/>
                </a:ext>
              </a:extLst>
            </p:cNvPr>
            <p:cNvGrpSpPr/>
            <p:nvPr/>
          </p:nvGrpSpPr>
          <p:grpSpPr>
            <a:xfrm>
              <a:off x="2087050" y="2024520"/>
              <a:ext cx="1291107" cy="600278"/>
              <a:chOff x="632520" y="1964267"/>
              <a:chExt cx="1291107" cy="600278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CA5C65F-57D6-2749-ABF7-2F83B0352CF9}"/>
                  </a:ext>
                </a:extLst>
              </p:cNvPr>
              <p:cNvSpPr txBox="1"/>
              <p:nvPr/>
            </p:nvSpPr>
            <p:spPr>
              <a:xfrm>
                <a:off x="839492" y="2079740"/>
                <a:ext cx="877163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投票日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8652F71-F9D7-8A5D-34DF-509589F7CD70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291107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7DC5BAE-3A1B-F9C8-BD90-2D15B9A33677}"/>
              </a:ext>
            </a:extLst>
          </p:cNvPr>
          <p:cNvGrpSpPr/>
          <p:nvPr/>
        </p:nvGrpSpPr>
        <p:grpSpPr>
          <a:xfrm>
            <a:off x="4384055" y="2467841"/>
            <a:ext cx="1639779" cy="1512855"/>
            <a:chOff x="3905891" y="2024520"/>
            <a:chExt cx="1639779" cy="1512855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D6FB903-C724-86D8-4C37-1C2233C23E60}"/>
                </a:ext>
              </a:extLst>
            </p:cNvPr>
            <p:cNvSpPr/>
            <p:nvPr/>
          </p:nvSpPr>
          <p:spPr>
            <a:xfrm>
              <a:off x="4633161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CE48C22B-8763-1860-BB6F-ED7CF2DB22A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4727142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764ED9C7-CFA4-D2B6-FA69-4985686AC2F6}"/>
                </a:ext>
              </a:extLst>
            </p:cNvPr>
            <p:cNvGrpSpPr/>
            <p:nvPr/>
          </p:nvGrpSpPr>
          <p:grpSpPr>
            <a:xfrm>
              <a:off x="3905891" y="2024520"/>
              <a:ext cx="1639779" cy="600278"/>
              <a:chOff x="632520" y="1964267"/>
              <a:chExt cx="1639779" cy="600278"/>
            </a:xfrm>
          </p:grpSpPr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092765-852A-2B6A-E632-ADAC7A249971}"/>
                  </a:ext>
                </a:extLst>
              </p:cNvPr>
              <p:cNvSpPr txBox="1"/>
              <p:nvPr/>
            </p:nvSpPr>
            <p:spPr>
              <a:xfrm>
                <a:off x="782996" y="2079740"/>
                <a:ext cx="13388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投票截止日</a:t>
                </a: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BFBF8E2F-A89C-354E-4B14-BBD2938A5CBF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639779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EF74A200-CB56-2FBE-6CE2-EED6E19F9C51}"/>
              </a:ext>
            </a:extLst>
          </p:cNvPr>
          <p:cNvSpPr txBox="1"/>
          <p:nvPr/>
        </p:nvSpPr>
        <p:spPr>
          <a:xfrm>
            <a:off x="3172619" y="4975985"/>
            <a:ext cx="2723823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進行投票，選擇適合時間</a:t>
            </a:r>
            <a:endParaRPr lang="en-US" altLang="zh-TW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期間內可改變投票選項</a:t>
            </a: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D002D30-FA17-0630-1E80-CAA3F9807810}"/>
              </a:ext>
            </a:extLst>
          </p:cNvPr>
          <p:cNvCxnSpPr>
            <a:cxnSpLocks/>
          </p:cNvCxnSpPr>
          <p:nvPr/>
        </p:nvCxnSpPr>
        <p:spPr>
          <a:xfrm>
            <a:off x="4317784" y="4146282"/>
            <a:ext cx="0" cy="73901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7D024505-36D5-5434-8666-5966E87C0B9D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2489046" y="3990432"/>
            <a:ext cx="1" cy="357948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86B9CBC-7E0A-C4AF-BC2F-9E4E316348B0}"/>
              </a:ext>
            </a:extLst>
          </p:cNvPr>
          <p:cNvSpPr txBox="1"/>
          <p:nvPr/>
        </p:nvSpPr>
        <p:spPr>
          <a:xfrm>
            <a:off x="473274" y="3711789"/>
            <a:ext cx="110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+mj-ea"/>
                <a:ea typeface="+mj-ea"/>
              </a:rPr>
              <a:t>預設活動</a:t>
            </a:r>
            <a:endParaRPr lang="zh-TW" altLang="en-US" sz="1800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E7DF27A-9D70-1C74-B30A-E64BBE3F7AA1}"/>
              </a:ext>
            </a:extLst>
          </p:cNvPr>
          <p:cNvSpPr txBox="1"/>
          <p:nvPr/>
        </p:nvSpPr>
        <p:spPr>
          <a:xfrm>
            <a:off x="8443538" y="2545948"/>
            <a:ext cx="518091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GO!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9906910-4B15-39CB-1438-79A50D993E1A}"/>
              </a:ext>
            </a:extLst>
          </p:cNvPr>
          <p:cNvSpPr txBox="1"/>
          <p:nvPr/>
        </p:nvSpPr>
        <p:spPr>
          <a:xfrm>
            <a:off x="5523607" y="3384293"/>
            <a:ext cx="2954655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系統判斷投票結果建立成團</a:t>
            </a:r>
          </a:p>
        </p:txBody>
      </p: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DA4313D-8A1E-1AA8-FA3C-250C0DAE1936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5205306" y="3980696"/>
            <a:ext cx="0" cy="28955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59277AC5-E9D9-A155-1A0D-39C0592820E2}"/>
              </a:ext>
            </a:extLst>
          </p:cNvPr>
          <p:cNvCxnSpPr>
            <a:cxnSpLocks/>
          </p:cNvCxnSpPr>
          <p:nvPr/>
        </p:nvCxnSpPr>
        <p:spPr>
          <a:xfrm>
            <a:off x="8702584" y="3980696"/>
            <a:ext cx="0" cy="28955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677D753-FB07-CFB2-48A3-EA71BD161CC7}"/>
              </a:ext>
            </a:extLst>
          </p:cNvPr>
          <p:cNvCxnSpPr>
            <a:cxnSpLocks/>
          </p:cNvCxnSpPr>
          <p:nvPr/>
        </p:nvCxnSpPr>
        <p:spPr>
          <a:xfrm>
            <a:off x="5205306" y="4270255"/>
            <a:ext cx="3497278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FB32D1B2-ECE9-501A-403A-C2AB46BB0665}"/>
              </a:ext>
            </a:extLst>
          </p:cNvPr>
          <p:cNvGrpSpPr/>
          <p:nvPr/>
        </p:nvGrpSpPr>
        <p:grpSpPr>
          <a:xfrm>
            <a:off x="6001015" y="4255542"/>
            <a:ext cx="2089033" cy="899540"/>
            <a:chOff x="6075680" y="3429000"/>
            <a:chExt cx="2089033" cy="899540"/>
          </a:xfrm>
        </p:grpSpPr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EC043273-C91E-D978-8760-1386F9A6946A}"/>
                </a:ext>
              </a:extLst>
            </p:cNvPr>
            <p:cNvSpPr txBox="1"/>
            <p:nvPr/>
          </p:nvSpPr>
          <p:spPr>
            <a:xfrm>
              <a:off x="6075680" y="3429000"/>
              <a:ext cx="2089033" cy="872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顯示為可報名活動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         按鈕報名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7F54915F-473C-B278-4462-EEFACF234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184" b="92857" l="9756" r="89431">
                          <a14:foregroundMark x1="27642" y1="72449" x2="27642" y2="72449"/>
                          <a14:foregroundMark x1="26016" y1="73469" x2="26016" y2="73469"/>
                          <a14:foregroundMark x1="26016" y1="73469" x2="26016" y2="73469"/>
                          <a14:foregroundMark x1="53659" y1="92857" x2="53659" y2="92857"/>
                          <a14:foregroundMark x1="51220" y1="60204" x2="51220" y2="60204"/>
                          <a14:foregroundMark x1="47154" y1="38776" x2="47154" y2="38776"/>
                          <a14:foregroundMark x1="60976" y1="52041" x2="60976" y2="52041"/>
                        </a14:backgroundRemoval>
                      </a14:imgEffect>
                    </a14:imgLayer>
                  </a14:imgProps>
                </a:ext>
              </a:extLst>
            </a:blip>
            <a:srcRect l="17972" t="6417" r="10839"/>
            <a:stretch/>
          </p:blipFill>
          <p:spPr>
            <a:xfrm>
              <a:off x="6671249" y="3889197"/>
              <a:ext cx="419482" cy="439343"/>
            </a:xfrm>
            <a:prstGeom prst="rect">
              <a:avLst/>
            </a:prstGeom>
          </p:spPr>
        </p:pic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A428D037-B630-35B2-639C-3F763567E758}"/>
              </a:ext>
            </a:extLst>
          </p:cNvPr>
          <p:cNvGrpSpPr/>
          <p:nvPr/>
        </p:nvGrpSpPr>
        <p:grpSpPr>
          <a:xfrm>
            <a:off x="1702179" y="4348380"/>
            <a:ext cx="1573735" cy="872418"/>
            <a:chOff x="1533541" y="3261592"/>
            <a:chExt cx="1573735" cy="872418"/>
          </a:xfrm>
        </p:grpSpPr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90C05C3-1A7D-0AF9-AFF0-EAA473A3DF1B}"/>
                </a:ext>
              </a:extLst>
            </p:cNvPr>
            <p:cNvSpPr txBox="1"/>
            <p:nvPr/>
          </p:nvSpPr>
          <p:spPr>
            <a:xfrm>
              <a:off x="1533541" y="3261592"/>
              <a:ext cx="1573735" cy="872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        按鈕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以參與投票</a:t>
              </a:r>
            </a:p>
          </p:txBody>
        </p:sp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AE08BED2-9654-97C2-6B09-992EBE99D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74" b="92661" l="9677" r="89247">
                          <a14:foregroundMark x1="44086" y1="41284" x2="44086" y2="41284"/>
                          <a14:foregroundMark x1="58065" y1="42202" x2="58065" y2="42202"/>
                          <a14:foregroundMark x1="59140" y1="42202" x2="59140" y2="42202"/>
                          <a14:foregroundMark x1="56989" y1="40367" x2="56989" y2="40367"/>
                          <a14:foregroundMark x1="56989" y1="40367" x2="56989" y2="40367"/>
                          <a14:foregroundMark x1="56989" y1="53211" x2="56989" y2="53211"/>
                          <a14:foregroundMark x1="51613" y1="62385" x2="51613" y2="62385"/>
                          <a14:foregroundMark x1="76344" y1="92661" x2="76344" y2="92661"/>
                          <a14:foregroundMark x1="54839" y1="72477" x2="54839" y2="72477"/>
                          <a14:foregroundMark x1="75269" y1="86239" x2="75269" y2="86239"/>
                        </a14:backgroundRemoval>
                      </a14:imgEffect>
                    </a14:imgLayer>
                  </a14:imgProps>
                </a:ext>
              </a:extLst>
            </a:blip>
            <a:srcRect l="11438" t="32841" r="7358"/>
            <a:stretch/>
          </p:blipFill>
          <p:spPr>
            <a:xfrm>
              <a:off x="2127278" y="3340378"/>
              <a:ext cx="381014" cy="369332"/>
            </a:xfrm>
            <a:prstGeom prst="rect">
              <a:avLst/>
            </a:prstGeom>
          </p:spPr>
        </p:pic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8E1D82BE-FDC7-96EF-9475-42C8BF2EE93C}"/>
              </a:ext>
            </a:extLst>
          </p:cNvPr>
          <p:cNvGrpSpPr/>
          <p:nvPr/>
        </p:nvGrpSpPr>
        <p:grpSpPr>
          <a:xfrm>
            <a:off x="6664475" y="5395903"/>
            <a:ext cx="3041217" cy="872418"/>
            <a:chOff x="6957479" y="4325406"/>
            <a:chExt cx="3041217" cy="872418"/>
          </a:xfrm>
        </p:grpSpPr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BCA4B28E-3FDD-111E-78E2-A0D66833E110}"/>
                </a:ext>
              </a:extLst>
            </p:cNvPr>
            <p:cNvSpPr txBox="1"/>
            <p:nvPr/>
          </p:nvSpPr>
          <p:spPr>
            <a:xfrm>
              <a:off x="6957479" y="4325406"/>
              <a:ext cx="3041217" cy="872418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活動出發前點擊        按鈕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與已報名會員進行行前討論</a:t>
              </a:r>
            </a:p>
          </p:txBody>
        </p:sp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0864439C-1DC8-8441-AE6E-0BED5735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6364" y1="47917" x2="36364" y2="47917"/>
                          <a14:foregroundMark x1="36364" y1="47917" x2="36364" y2="47917"/>
                          <a14:foregroundMark x1="17172" y1="29167" x2="17172" y2="291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1871" y="4368627"/>
              <a:ext cx="454566" cy="440791"/>
            </a:xfrm>
            <a:prstGeom prst="rect">
              <a:avLst/>
            </a:prstGeom>
          </p:spPr>
        </p:pic>
      </p:grp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53B569F8-69AA-EC90-6730-F147360DF46F}"/>
              </a:ext>
            </a:extLst>
          </p:cNvPr>
          <p:cNvGrpSpPr/>
          <p:nvPr/>
        </p:nvGrpSpPr>
        <p:grpSpPr>
          <a:xfrm>
            <a:off x="128695" y="5443875"/>
            <a:ext cx="2092960" cy="1085616"/>
            <a:chOff x="162560" y="5410010"/>
            <a:chExt cx="2092960" cy="1085616"/>
          </a:xfrm>
        </p:grpSpPr>
        <p:cxnSp>
          <p:nvCxnSpPr>
            <p:cNvPr id="131" name="直線接點 130">
              <a:extLst>
                <a:ext uri="{FF2B5EF4-FFF2-40B4-BE49-F238E27FC236}">
                  <a16:creationId xmlns:a16="http://schemas.microsoft.com/office/drawing/2014/main" id="{58DB129C-52FC-8D4A-63F3-6BC882B30127}"/>
                </a:ext>
              </a:extLst>
            </p:cNvPr>
            <p:cNvCxnSpPr/>
            <p:nvPr/>
          </p:nvCxnSpPr>
          <p:spPr>
            <a:xfrm>
              <a:off x="385221" y="5696811"/>
              <a:ext cx="452847" cy="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D2A79218-9B8C-13E7-1528-9EDF72641A2C}"/>
                </a:ext>
              </a:extLst>
            </p:cNvPr>
            <p:cNvCxnSpPr/>
            <p:nvPr/>
          </p:nvCxnSpPr>
          <p:spPr>
            <a:xfrm>
              <a:off x="385221" y="6211584"/>
              <a:ext cx="452847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4EAFC3FE-65F8-C44C-1409-0B20B8228241}"/>
                </a:ext>
              </a:extLst>
            </p:cNvPr>
            <p:cNvSpPr txBox="1"/>
            <p:nvPr/>
          </p:nvSpPr>
          <p:spPr>
            <a:xfrm>
              <a:off x="838068" y="5410010"/>
              <a:ext cx="1338828" cy="45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使用者操作</a:t>
              </a: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5D29BFB8-3DC9-8DB4-37C7-6D36A81769B4}"/>
                </a:ext>
              </a:extLst>
            </p:cNvPr>
            <p:cNvSpPr txBox="1"/>
            <p:nvPr/>
          </p:nvSpPr>
          <p:spPr>
            <a:xfrm>
              <a:off x="838068" y="5983124"/>
              <a:ext cx="1107996" cy="45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系統操作</a:t>
              </a: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0C19492B-CE77-2459-D944-2315E9FCB907}"/>
                </a:ext>
              </a:extLst>
            </p:cNvPr>
            <p:cNvSpPr/>
            <p:nvPr/>
          </p:nvSpPr>
          <p:spPr>
            <a:xfrm>
              <a:off x="162560" y="5410010"/>
              <a:ext cx="2092960" cy="108561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78355CC2-9017-5BCE-7718-FA60D180F7BA}"/>
              </a:ext>
            </a:extLst>
          </p:cNvPr>
          <p:cNvSpPr txBox="1"/>
          <p:nvPr/>
        </p:nvSpPr>
        <p:spPr>
          <a:xfrm>
            <a:off x="2917485" y="2047174"/>
            <a:ext cx="960519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ABAF5E23-182E-6047-2D48-B1E08C31AC27}"/>
              </a:ext>
            </a:extLst>
          </p:cNvPr>
          <p:cNvSpPr txBox="1"/>
          <p:nvPr/>
        </p:nvSpPr>
        <p:spPr>
          <a:xfrm>
            <a:off x="4723684" y="2058850"/>
            <a:ext cx="960519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8AD64245-3B27-ED72-9FBB-6F629A671FD0}"/>
              </a:ext>
            </a:extLst>
          </p:cNvPr>
          <p:cNvSpPr txBox="1"/>
          <p:nvPr/>
        </p:nvSpPr>
        <p:spPr>
          <a:xfrm>
            <a:off x="7775085" y="2105699"/>
            <a:ext cx="1854995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pic>
        <p:nvPicPr>
          <p:cNvPr id="144" name="圖片 143">
            <a:extLst>
              <a:ext uri="{FF2B5EF4-FFF2-40B4-BE49-F238E27FC236}">
                <a16:creationId xmlns:a16="http://schemas.microsoft.com/office/drawing/2014/main" id="{2D4F0B9B-5D87-5EEB-16A6-40857452A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145" y="1264336"/>
            <a:ext cx="1934356" cy="24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0A095D9-F624-C9DD-E7D2-20DDFC4A7F94}"/>
              </a:ext>
            </a:extLst>
          </p:cNvPr>
          <p:cNvCxnSpPr>
            <a:cxnSpLocks/>
          </p:cNvCxnSpPr>
          <p:nvPr/>
        </p:nvCxnSpPr>
        <p:spPr>
          <a:xfrm flipH="1">
            <a:off x="5364552" y="4532618"/>
            <a:ext cx="3497278" cy="0"/>
          </a:xfrm>
          <a:prstGeom prst="line">
            <a:avLst/>
          </a:prstGeom>
          <a:ln w="381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endParaRPr dirty="0"/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1F8AD6-8F8D-DBE8-FDEA-128FE3E01965}"/>
              </a:ext>
            </a:extLst>
          </p:cNvPr>
          <p:cNvSpPr txBox="1"/>
          <p:nvPr/>
        </p:nvSpPr>
        <p:spPr>
          <a:xfrm>
            <a:off x="280537" y="763553"/>
            <a:ext cx="3627916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個人活動 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建立個人活動</a:t>
            </a:r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7D024505-36D5-5434-8666-5966E87C0B9D}"/>
              </a:ext>
            </a:extLst>
          </p:cNvPr>
          <p:cNvCxnSpPr>
            <a:cxnSpLocks/>
          </p:cNvCxnSpPr>
          <p:nvPr/>
        </p:nvCxnSpPr>
        <p:spPr>
          <a:xfrm flipV="1">
            <a:off x="1863193" y="4047574"/>
            <a:ext cx="1887" cy="37215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BE099ED-6BFB-6C7F-0391-DD6CC8A41E02}"/>
              </a:ext>
            </a:extLst>
          </p:cNvPr>
          <p:cNvCxnSpPr>
            <a:cxnSpLocks/>
          </p:cNvCxnSpPr>
          <p:nvPr/>
        </p:nvCxnSpPr>
        <p:spPr>
          <a:xfrm>
            <a:off x="1864553" y="2735569"/>
            <a:ext cx="6997277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C000"/>
                </a:gs>
                <a:gs pos="31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CEBA3A6-E28F-F960-04CA-7A356E45B5B0}"/>
              </a:ext>
            </a:extLst>
          </p:cNvPr>
          <p:cNvGrpSpPr/>
          <p:nvPr/>
        </p:nvGrpSpPr>
        <p:grpSpPr>
          <a:xfrm>
            <a:off x="8561688" y="1309066"/>
            <a:ext cx="600284" cy="1512858"/>
            <a:chOff x="1154219" y="2024517"/>
            <a:chExt cx="600284" cy="1512858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81E364F-F9FF-4C25-61E3-8771F9AD21AE}"/>
                </a:ext>
              </a:extLst>
            </p:cNvPr>
            <p:cNvSpPr/>
            <p:nvPr/>
          </p:nvSpPr>
          <p:spPr>
            <a:xfrm>
              <a:off x="1360380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F2197B9-647E-FED8-F4B8-F36E16C8FC04}"/>
                </a:ext>
              </a:extLst>
            </p:cNvPr>
            <p:cNvSpPr/>
            <p:nvPr/>
          </p:nvSpPr>
          <p:spPr>
            <a:xfrm>
              <a:off x="1154219" y="2024517"/>
              <a:ext cx="600284" cy="600284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4431BA2-3DAF-6105-B96C-54275086060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1454361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D42344C-2DD1-9DD4-114E-09A664179C02}"/>
              </a:ext>
            </a:extLst>
          </p:cNvPr>
          <p:cNvGrpSpPr/>
          <p:nvPr/>
        </p:nvGrpSpPr>
        <p:grpSpPr>
          <a:xfrm>
            <a:off x="2883587" y="1326435"/>
            <a:ext cx="1291107" cy="1512855"/>
            <a:chOff x="2087050" y="2024520"/>
            <a:chExt cx="1291107" cy="151285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E8663B0-136F-068E-8F05-ED11DA6D8FAF}"/>
                </a:ext>
              </a:extLst>
            </p:cNvPr>
            <p:cNvSpPr/>
            <p:nvPr/>
          </p:nvSpPr>
          <p:spPr>
            <a:xfrm>
              <a:off x="2638623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8921020-64CD-CF8B-DA77-E476301F669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2732604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4265FE8-4FD6-A5E6-A9B8-507CB2956518}"/>
                </a:ext>
              </a:extLst>
            </p:cNvPr>
            <p:cNvGrpSpPr/>
            <p:nvPr/>
          </p:nvGrpSpPr>
          <p:grpSpPr>
            <a:xfrm>
              <a:off x="2087050" y="2024520"/>
              <a:ext cx="1291107" cy="600278"/>
              <a:chOff x="632520" y="1964267"/>
              <a:chExt cx="1291107" cy="600278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CA5C65F-57D6-2749-ABF7-2F83B0352CF9}"/>
                  </a:ext>
                </a:extLst>
              </p:cNvPr>
              <p:cNvSpPr txBox="1"/>
              <p:nvPr/>
            </p:nvSpPr>
            <p:spPr>
              <a:xfrm>
                <a:off x="839492" y="2079740"/>
                <a:ext cx="877163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投票日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8652F71-F9D7-8A5D-34DF-509589F7CD70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291107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7DC5BAE-3A1B-F9C8-BD90-2D15B9A33677}"/>
              </a:ext>
            </a:extLst>
          </p:cNvPr>
          <p:cNvGrpSpPr/>
          <p:nvPr/>
        </p:nvGrpSpPr>
        <p:grpSpPr>
          <a:xfrm>
            <a:off x="4543301" y="1316695"/>
            <a:ext cx="1639779" cy="1512855"/>
            <a:chOff x="3905891" y="2024520"/>
            <a:chExt cx="1639779" cy="1512855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D6FB903-C724-86D8-4C37-1C2233C23E60}"/>
                </a:ext>
              </a:extLst>
            </p:cNvPr>
            <p:cNvSpPr/>
            <p:nvPr/>
          </p:nvSpPr>
          <p:spPr>
            <a:xfrm>
              <a:off x="4633161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CE48C22B-8763-1860-BB6F-ED7CF2DB22A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4727142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764ED9C7-CFA4-D2B6-FA69-4985686AC2F6}"/>
                </a:ext>
              </a:extLst>
            </p:cNvPr>
            <p:cNvGrpSpPr/>
            <p:nvPr/>
          </p:nvGrpSpPr>
          <p:grpSpPr>
            <a:xfrm>
              <a:off x="3905891" y="2024520"/>
              <a:ext cx="1639779" cy="600278"/>
              <a:chOff x="632520" y="1964267"/>
              <a:chExt cx="1639779" cy="600278"/>
            </a:xfrm>
          </p:grpSpPr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092765-852A-2B6A-E632-ADAC7A249971}"/>
                  </a:ext>
                </a:extLst>
              </p:cNvPr>
              <p:cNvSpPr txBox="1"/>
              <p:nvPr/>
            </p:nvSpPr>
            <p:spPr>
              <a:xfrm>
                <a:off x="782996" y="2079740"/>
                <a:ext cx="13388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投票截止日</a:t>
                </a: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BFBF8E2F-A89C-354E-4B14-BBD2938A5CBF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639779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86B9CBC-7E0A-C4AF-BC2F-9E4E316348B0}"/>
              </a:ext>
            </a:extLst>
          </p:cNvPr>
          <p:cNvSpPr txBox="1"/>
          <p:nvPr/>
        </p:nvSpPr>
        <p:spPr>
          <a:xfrm>
            <a:off x="632520" y="2560643"/>
            <a:ext cx="110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+mj-ea"/>
                <a:ea typeface="+mj-ea"/>
              </a:rPr>
              <a:t>預設活動</a:t>
            </a:r>
            <a:endParaRPr lang="zh-TW" altLang="en-US" sz="1800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E7DF27A-9D70-1C74-B30A-E64BBE3F7AA1}"/>
              </a:ext>
            </a:extLst>
          </p:cNvPr>
          <p:cNvSpPr txBox="1"/>
          <p:nvPr/>
        </p:nvSpPr>
        <p:spPr>
          <a:xfrm>
            <a:off x="8602784" y="1394802"/>
            <a:ext cx="518091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GO!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9906910-4B15-39CB-1438-79A50D993E1A}"/>
              </a:ext>
            </a:extLst>
          </p:cNvPr>
          <p:cNvSpPr txBox="1"/>
          <p:nvPr/>
        </p:nvSpPr>
        <p:spPr>
          <a:xfrm>
            <a:off x="5682853" y="2233147"/>
            <a:ext cx="2954655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系統判斷投票結果建立成團</a:t>
            </a:r>
          </a:p>
        </p:txBody>
      </p: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BDA4313D-8A1E-1AA8-FA3C-250C0DAE1936}"/>
              </a:ext>
            </a:extLst>
          </p:cNvPr>
          <p:cNvCxnSpPr>
            <a:cxnSpLocks/>
          </p:cNvCxnSpPr>
          <p:nvPr/>
        </p:nvCxnSpPr>
        <p:spPr>
          <a:xfrm>
            <a:off x="1863193" y="4631465"/>
            <a:ext cx="0" cy="28955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59277AC5-E9D9-A155-1A0D-39C0592820E2}"/>
              </a:ext>
            </a:extLst>
          </p:cNvPr>
          <p:cNvCxnSpPr>
            <a:cxnSpLocks/>
          </p:cNvCxnSpPr>
          <p:nvPr/>
        </p:nvCxnSpPr>
        <p:spPr>
          <a:xfrm>
            <a:off x="8861830" y="4631465"/>
            <a:ext cx="0" cy="28955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677D753-FB07-CFB2-48A3-EA71BD161CC7}"/>
              </a:ext>
            </a:extLst>
          </p:cNvPr>
          <p:cNvCxnSpPr>
            <a:cxnSpLocks/>
          </p:cNvCxnSpPr>
          <p:nvPr/>
        </p:nvCxnSpPr>
        <p:spPr>
          <a:xfrm>
            <a:off x="1863193" y="4921024"/>
            <a:ext cx="6998637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FB32D1B2-ECE9-501A-403A-C2AB46BB0665}"/>
              </a:ext>
            </a:extLst>
          </p:cNvPr>
          <p:cNvGrpSpPr/>
          <p:nvPr/>
        </p:nvGrpSpPr>
        <p:grpSpPr>
          <a:xfrm>
            <a:off x="4000599" y="4972548"/>
            <a:ext cx="2723823" cy="899540"/>
            <a:chOff x="6075680" y="3429000"/>
            <a:chExt cx="2723823" cy="899540"/>
          </a:xfrm>
        </p:grpSpPr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EC043273-C91E-D978-8760-1386F9A6946A}"/>
                </a:ext>
              </a:extLst>
            </p:cNvPr>
            <p:cNvSpPr txBox="1"/>
            <p:nvPr/>
          </p:nvSpPr>
          <p:spPr>
            <a:xfrm>
              <a:off x="6075680" y="3429000"/>
              <a:ext cx="2723823" cy="872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在出發前皆為可報名活動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         按鈕報名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7F54915F-473C-B278-4462-EEFACF234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184" b="92857" l="9756" r="89431">
                          <a14:foregroundMark x1="27642" y1="72449" x2="27642" y2="72449"/>
                          <a14:foregroundMark x1="26016" y1="73469" x2="26016" y2="73469"/>
                          <a14:foregroundMark x1="26016" y1="73469" x2="26016" y2="73469"/>
                          <a14:foregroundMark x1="53659" y1="92857" x2="53659" y2="92857"/>
                          <a14:foregroundMark x1="51220" y1="60204" x2="51220" y2="60204"/>
                          <a14:foregroundMark x1="47154" y1="38776" x2="47154" y2="38776"/>
                          <a14:foregroundMark x1="60976" y1="52041" x2="60976" y2="52041"/>
                        </a14:backgroundRemoval>
                      </a14:imgEffect>
                    </a14:imgLayer>
                  </a14:imgProps>
                </a:ext>
              </a:extLst>
            </a:blip>
            <a:srcRect l="17972" t="6417" r="10839"/>
            <a:stretch/>
          </p:blipFill>
          <p:spPr>
            <a:xfrm>
              <a:off x="6671249" y="3889197"/>
              <a:ext cx="419482" cy="439343"/>
            </a:xfrm>
            <a:prstGeom prst="rect">
              <a:avLst/>
            </a:prstGeom>
          </p:spPr>
        </p:pic>
      </p:grp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45E14B2-006F-7451-C923-CD6FC6E752CC}"/>
              </a:ext>
            </a:extLst>
          </p:cNvPr>
          <p:cNvCxnSpPr>
            <a:cxnSpLocks/>
          </p:cNvCxnSpPr>
          <p:nvPr/>
        </p:nvCxnSpPr>
        <p:spPr>
          <a:xfrm>
            <a:off x="1864553" y="4532618"/>
            <a:ext cx="3498639" cy="0"/>
          </a:xfrm>
          <a:prstGeom prst="line">
            <a:avLst/>
          </a:prstGeom>
          <a:ln w="3810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2B7BEDC-79E7-81F2-0553-A9DD2D309FA1}"/>
              </a:ext>
            </a:extLst>
          </p:cNvPr>
          <p:cNvSpPr txBox="1"/>
          <p:nvPr/>
        </p:nvSpPr>
        <p:spPr>
          <a:xfrm>
            <a:off x="631160" y="4347952"/>
            <a:ext cx="110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+mj-ea"/>
                <a:ea typeface="+mj-ea"/>
              </a:rPr>
              <a:t>個人活動</a:t>
            </a:r>
            <a:endParaRPr lang="zh-TW" altLang="en-US" sz="18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13CA363-DF5B-E2CA-0729-61563D113E1C}"/>
              </a:ext>
            </a:extLst>
          </p:cNvPr>
          <p:cNvSpPr txBox="1"/>
          <p:nvPr/>
        </p:nvSpPr>
        <p:spPr>
          <a:xfrm>
            <a:off x="962946" y="3534211"/>
            <a:ext cx="1800493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使用者發起揪團</a:t>
            </a: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AE1B72A5-9F0B-8EBD-6EC5-B799451755F5}"/>
              </a:ext>
            </a:extLst>
          </p:cNvPr>
          <p:cNvGrpSpPr/>
          <p:nvPr/>
        </p:nvGrpSpPr>
        <p:grpSpPr>
          <a:xfrm>
            <a:off x="1861222" y="2923531"/>
            <a:ext cx="3501288" cy="431619"/>
            <a:chOff x="1861222" y="3122547"/>
            <a:chExt cx="3501288" cy="431619"/>
          </a:xfrm>
        </p:grpSpPr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6B154723-4B1E-CFD1-783C-8CFBEF47275A}"/>
                </a:ext>
              </a:extLst>
            </p:cNvPr>
            <p:cNvCxnSpPr>
              <a:cxnSpLocks/>
            </p:cNvCxnSpPr>
            <p:nvPr/>
          </p:nvCxnSpPr>
          <p:spPr>
            <a:xfrm>
              <a:off x="5362510" y="3122547"/>
              <a:ext cx="0" cy="431619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3DEF84C6-7763-DCA3-D6CF-ADFD670721A0}"/>
                </a:ext>
              </a:extLst>
            </p:cNvPr>
            <p:cNvCxnSpPr>
              <a:cxnSpLocks/>
            </p:cNvCxnSpPr>
            <p:nvPr/>
          </p:nvCxnSpPr>
          <p:spPr>
            <a:xfrm>
              <a:off x="1861222" y="3122547"/>
              <a:ext cx="0" cy="431619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A961C8C6-8AE6-43AD-6630-2F99BB55D0F3}"/>
                </a:ext>
              </a:extLst>
            </p:cNvPr>
            <p:cNvCxnSpPr>
              <a:cxnSpLocks/>
            </p:cNvCxnSpPr>
            <p:nvPr/>
          </p:nvCxnSpPr>
          <p:spPr>
            <a:xfrm>
              <a:off x="1863192" y="3338356"/>
              <a:ext cx="3499318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E2B7414-C01E-A76E-B1EE-11AF635E6F8F}"/>
              </a:ext>
            </a:extLst>
          </p:cNvPr>
          <p:cNvSpPr txBox="1"/>
          <p:nvPr/>
        </p:nvSpPr>
        <p:spPr>
          <a:xfrm>
            <a:off x="2628893" y="3096487"/>
            <a:ext cx="1800493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兩種活動之差異</a:t>
            </a: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36EE80AB-73A9-4826-A703-1E799D2829F9}"/>
              </a:ext>
            </a:extLst>
          </p:cNvPr>
          <p:cNvGrpSpPr/>
          <p:nvPr/>
        </p:nvGrpSpPr>
        <p:grpSpPr>
          <a:xfrm>
            <a:off x="8561688" y="3105719"/>
            <a:ext cx="600284" cy="1512858"/>
            <a:chOff x="1154219" y="2024517"/>
            <a:chExt cx="600284" cy="1512858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1F18C35D-8C8B-75AF-963C-38FF4956D739}"/>
                </a:ext>
              </a:extLst>
            </p:cNvPr>
            <p:cNvSpPr/>
            <p:nvPr/>
          </p:nvSpPr>
          <p:spPr>
            <a:xfrm>
              <a:off x="1360380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3D8765FF-C159-7E10-A5C6-B1950F085968}"/>
                </a:ext>
              </a:extLst>
            </p:cNvPr>
            <p:cNvSpPr/>
            <p:nvPr/>
          </p:nvSpPr>
          <p:spPr>
            <a:xfrm>
              <a:off x="1154219" y="2024517"/>
              <a:ext cx="600284" cy="600284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861034CF-A9CE-BBF3-4F68-F13D2968ACCB}"/>
                </a:ext>
              </a:extLst>
            </p:cNvPr>
            <p:cNvCxnSpPr>
              <a:cxnSpLocks/>
              <a:stCxn id="62" idx="4"/>
              <a:endCxn id="61" idx="0"/>
            </p:cNvCxnSpPr>
            <p:nvPr/>
          </p:nvCxnSpPr>
          <p:spPr>
            <a:xfrm>
              <a:off x="1454361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A655B37-E06C-02E2-16A0-A195A98B3711}"/>
              </a:ext>
            </a:extLst>
          </p:cNvPr>
          <p:cNvSpPr txBox="1"/>
          <p:nvPr/>
        </p:nvSpPr>
        <p:spPr>
          <a:xfrm>
            <a:off x="8602784" y="3185958"/>
            <a:ext cx="518091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GO!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507E7E12-8FC8-2A76-C6F1-8635416B2942}"/>
              </a:ext>
            </a:extLst>
          </p:cNvPr>
          <p:cNvGrpSpPr/>
          <p:nvPr/>
        </p:nvGrpSpPr>
        <p:grpSpPr>
          <a:xfrm>
            <a:off x="122211" y="5449302"/>
            <a:ext cx="2092960" cy="1085616"/>
            <a:chOff x="162560" y="5410010"/>
            <a:chExt cx="2092960" cy="1085616"/>
          </a:xfrm>
        </p:grpSpPr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7C4120EB-A68F-60D5-9EDA-7F8382D6B666}"/>
                </a:ext>
              </a:extLst>
            </p:cNvPr>
            <p:cNvCxnSpPr/>
            <p:nvPr/>
          </p:nvCxnSpPr>
          <p:spPr>
            <a:xfrm>
              <a:off x="385221" y="5696811"/>
              <a:ext cx="452847" cy="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AF8F3D4C-C689-29B1-64A6-B5B47B6E502B}"/>
                </a:ext>
              </a:extLst>
            </p:cNvPr>
            <p:cNvCxnSpPr/>
            <p:nvPr/>
          </p:nvCxnSpPr>
          <p:spPr>
            <a:xfrm>
              <a:off x="385221" y="6211584"/>
              <a:ext cx="452847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AA211AD5-51C0-0D24-27F8-B10171F0A5A3}"/>
                </a:ext>
              </a:extLst>
            </p:cNvPr>
            <p:cNvSpPr txBox="1"/>
            <p:nvPr/>
          </p:nvSpPr>
          <p:spPr>
            <a:xfrm>
              <a:off x="838068" y="5410010"/>
              <a:ext cx="1338828" cy="45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使用者操作</a:t>
              </a: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FDF7DAEA-168C-E06B-088C-A1D21D272123}"/>
                </a:ext>
              </a:extLst>
            </p:cNvPr>
            <p:cNvSpPr txBox="1"/>
            <p:nvPr/>
          </p:nvSpPr>
          <p:spPr>
            <a:xfrm>
              <a:off x="838068" y="5983124"/>
              <a:ext cx="1107996" cy="45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系統操作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B3134D22-A3C6-A0FA-54E0-7BBD18359977}"/>
                </a:ext>
              </a:extLst>
            </p:cNvPr>
            <p:cNvSpPr/>
            <p:nvPr/>
          </p:nvSpPr>
          <p:spPr>
            <a:xfrm>
              <a:off x="162560" y="5410010"/>
              <a:ext cx="2092960" cy="1085616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4186935A-05EA-CDC4-B2E8-3AC59AE55BD2}"/>
              </a:ext>
            </a:extLst>
          </p:cNvPr>
          <p:cNvGrpSpPr/>
          <p:nvPr/>
        </p:nvGrpSpPr>
        <p:grpSpPr>
          <a:xfrm>
            <a:off x="6657702" y="5586207"/>
            <a:ext cx="3041217" cy="872418"/>
            <a:chOff x="6957479" y="4325406"/>
            <a:chExt cx="3041217" cy="872418"/>
          </a:xfrm>
        </p:grpSpPr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1A81717A-CE94-1E21-42FE-CC684D14E23F}"/>
                </a:ext>
              </a:extLst>
            </p:cNvPr>
            <p:cNvSpPr txBox="1"/>
            <p:nvPr/>
          </p:nvSpPr>
          <p:spPr>
            <a:xfrm>
              <a:off x="6957479" y="4325406"/>
              <a:ext cx="3041217" cy="872418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活動出發前點擊        按鈕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與已報名會員進行行前討論</a:t>
              </a:r>
            </a:p>
          </p:txBody>
        </p:sp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B24C7AF-2476-34EE-525A-5380E2CD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6364" y1="47917" x2="36364" y2="47917"/>
                          <a14:foregroundMark x1="36364" y1="47917" x2="36364" y2="47917"/>
                          <a14:foregroundMark x1="17172" y1="29167" x2="17172" y2="291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1871" y="4368627"/>
              <a:ext cx="454566" cy="440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84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endParaRPr dirty="0"/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BE099ED-6BFB-6C7F-0391-DD6CC8A41E02}"/>
              </a:ext>
            </a:extLst>
          </p:cNvPr>
          <p:cNvCxnSpPr>
            <a:cxnSpLocks/>
          </p:cNvCxnSpPr>
          <p:nvPr/>
        </p:nvCxnSpPr>
        <p:spPr>
          <a:xfrm>
            <a:off x="1793361" y="2757253"/>
            <a:ext cx="6997277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C000"/>
                </a:gs>
                <a:gs pos="31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1F8AD6-8F8D-DBE8-FDEA-128FE3E01965}"/>
              </a:ext>
            </a:extLst>
          </p:cNvPr>
          <p:cNvSpPr txBox="1"/>
          <p:nvPr/>
        </p:nvSpPr>
        <p:spPr>
          <a:xfrm>
            <a:off x="280537" y="763553"/>
            <a:ext cx="296747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預設活動 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通知功能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CEBA3A6-E28F-F960-04CA-7A356E45B5B0}"/>
              </a:ext>
            </a:extLst>
          </p:cNvPr>
          <p:cNvGrpSpPr/>
          <p:nvPr/>
        </p:nvGrpSpPr>
        <p:grpSpPr>
          <a:xfrm>
            <a:off x="8490496" y="1330750"/>
            <a:ext cx="600284" cy="1512858"/>
            <a:chOff x="1154219" y="2024517"/>
            <a:chExt cx="600284" cy="1512858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D81E364F-F9FF-4C25-61E3-8771F9AD21AE}"/>
                </a:ext>
              </a:extLst>
            </p:cNvPr>
            <p:cNvSpPr/>
            <p:nvPr/>
          </p:nvSpPr>
          <p:spPr>
            <a:xfrm>
              <a:off x="1360380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F2197B9-647E-FED8-F4B8-F36E16C8FC04}"/>
                </a:ext>
              </a:extLst>
            </p:cNvPr>
            <p:cNvSpPr/>
            <p:nvPr/>
          </p:nvSpPr>
          <p:spPr>
            <a:xfrm>
              <a:off x="1154219" y="2024517"/>
              <a:ext cx="600284" cy="600284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B4431BA2-3DAF-6105-B96C-54275086060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1454361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9D42344C-2DD1-9DD4-114E-09A664179C02}"/>
              </a:ext>
            </a:extLst>
          </p:cNvPr>
          <p:cNvGrpSpPr/>
          <p:nvPr/>
        </p:nvGrpSpPr>
        <p:grpSpPr>
          <a:xfrm>
            <a:off x="2812395" y="1348119"/>
            <a:ext cx="1291107" cy="1512855"/>
            <a:chOff x="2087050" y="2024520"/>
            <a:chExt cx="1291107" cy="1512855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AE8663B0-136F-068E-8F05-ED11DA6D8FAF}"/>
                </a:ext>
              </a:extLst>
            </p:cNvPr>
            <p:cNvSpPr/>
            <p:nvPr/>
          </p:nvSpPr>
          <p:spPr>
            <a:xfrm>
              <a:off x="2638623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8921020-64CD-CF8B-DA77-E476301F6692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2732604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54265FE8-4FD6-A5E6-A9B8-507CB2956518}"/>
                </a:ext>
              </a:extLst>
            </p:cNvPr>
            <p:cNvGrpSpPr/>
            <p:nvPr/>
          </p:nvGrpSpPr>
          <p:grpSpPr>
            <a:xfrm>
              <a:off x="2087050" y="2024520"/>
              <a:ext cx="1291107" cy="600278"/>
              <a:chOff x="632520" y="1964267"/>
              <a:chExt cx="1291107" cy="600278"/>
            </a:xfrm>
          </p:grpSpPr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CA5C65F-57D6-2749-ABF7-2F83B0352CF9}"/>
                  </a:ext>
                </a:extLst>
              </p:cNvPr>
              <p:cNvSpPr txBox="1"/>
              <p:nvPr/>
            </p:nvSpPr>
            <p:spPr>
              <a:xfrm>
                <a:off x="839492" y="2079740"/>
                <a:ext cx="877163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投票日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78652F71-F9D7-8A5D-34DF-509589F7CD70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291107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7DC5BAE-3A1B-F9C8-BD90-2D15B9A33677}"/>
              </a:ext>
            </a:extLst>
          </p:cNvPr>
          <p:cNvGrpSpPr/>
          <p:nvPr/>
        </p:nvGrpSpPr>
        <p:grpSpPr>
          <a:xfrm>
            <a:off x="4472109" y="1338379"/>
            <a:ext cx="1639779" cy="1512855"/>
            <a:chOff x="3905891" y="2024520"/>
            <a:chExt cx="1639779" cy="1512855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D6FB903-C724-86D8-4C37-1C2233C23E60}"/>
                </a:ext>
              </a:extLst>
            </p:cNvPr>
            <p:cNvSpPr/>
            <p:nvPr/>
          </p:nvSpPr>
          <p:spPr>
            <a:xfrm>
              <a:off x="4633161" y="3349413"/>
              <a:ext cx="187962" cy="187962"/>
            </a:xfrm>
            <a:prstGeom prst="ellipse">
              <a:avLst/>
            </a:prstGeom>
            <a:solidFill>
              <a:srgbClr val="29292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CE48C22B-8763-1860-BB6F-ED7CF2DB22A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4727142" y="2624801"/>
              <a:ext cx="0" cy="72461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764ED9C7-CFA4-D2B6-FA69-4985686AC2F6}"/>
                </a:ext>
              </a:extLst>
            </p:cNvPr>
            <p:cNvGrpSpPr/>
            <p:nvPr/>
          </p:nvGrpSpPr>
          <p:grpSpPr>
            <a:xfrm>
              <a:off x="3905891" y="2024520"/>
              <a:ext cx="1639779" cy="600278"/>
              <a:chOff x="632520" y="1964267"/>
              <a:chExt cx="1639779" cy="600278"/>
            </a:xfrm>
          </p:grpSpPr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0092765-852A-2B6A-E632-ADAC7A249971}"/>
                  </a:ext>
                </a:extLst>
              </p:cNvPr>
              <p:cNvSpPr txBox="1"/>
              <p:nvPr/>
            </p:nvSpPr>
            <p:spPr>
              <a:xfrm>
                <a:off x="782996" y="2079740"/>
                <a:ext cx="133882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投票截止日</a:t>
                </a: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BFBF8E2F-A89C-354E-4B14-BBD2938A5CBF}"/>
                  </a:ext>
                </a:extLst>
              </p:cNvPr>
              <p:cNvSpPr/>
              <p:nvPr/>
            </p:nvSpPr>
            <p:spPr>
              <a:xfrm>
                <a:off x="632520" y="1964267"/>
                <a:ext cx="1639779" cy="600278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86B9CBC-7E0A-C4AF-BC2F-9E4E316348B0}"/>
              </a:ext>
            </a:extLst>
          </p:cNvPr>
          <p:cNvSpPr txBox="1"/>
          <p:nvPr/>
        </p:nvSpPr>
        <p:spPr>
          <a:xfrm>
            <a:off x="561328" y="2582327"/>
            <a:ext cx="1102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+mj-ea"/>
                <a:ea typeface="+mj-ea"/>
              </a:rPr>
              <a:t>預設活動</a:t>
            </a:r>
            <a:endParaRPr lang="zh-TW" altLang="en-US" sz="1800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BE7DF27A-9D70-1C74-B30A-E64BBE3F7AA1}"/>
              </a:ext>
            </a:extLst>
          </p:cNvPr>
          <p:cNvSpPr txBox="1"/>
          <p:nvPr/>
        </p:nvSpPr>
        <p:spPr>
          <a:xfrm>
            <a:off x="8531592" y="1416486"/>
            <a:ext cx="518091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GO!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9906910-4B15-39CB-1438-79A50D993E1A}"/>
              </a:ext>
            </a:extLst>
          </p:cNvPr>
          <p:cNvSpPr txBox="1"/>
          <p:nvPr/>
        </p:nvSpPr>
        <p:spPr>
          <a:xfrm>
            <a:off x="5611661" y="2254831"/>
            <a:ext cx="2954655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系統判斷投票結果建立成團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7E318F-E204-F569-FF0C-D41529F59BB2}"/>
              </a:ext>
            </a:extLst>
          </p:cNvPr>
          <p:cNvSpPr txBox="1"/>
          <p:nvPr/>
        </p:nvSpPr>
        <p:spPr>
          <a:xfrm>
            <a:off x="2440784" y="3361082"/>
            <a:ext cx="2031325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根據參與投票會員</a:t>
            </a:r>
            <a:endParaRPr lang="en-US" altLang="zh-TW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是否達標建立通知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D492FD3-2B0B-ABCD-0BD6-13A70F3D0672}"/>
              </a:ext>
            </a:extLst>
          </p:cNvPr>
          <p:cNvCxnSpPr/>
          <p:nvPr/>
        </p:nvCxnSpPr>
        <p:spPr>
          <a:xfrm flipH="1">
            <a:off x="2812395" y="4233500"/>
            <a:ext cx="459047" cy="365593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B13CE6-F539-A9AF-5657-9D7D30C1DCF4}"/>
              </a:ext>
            </a:extLst>
          </p:cNvPr>
          <p:cNvSpPr txBox="1"/>
          <p:nvPr/>
        </p:nvSpPr>
        <p:spPr>
          <a:xfrm>
            <a:off x="2219409" y="4157813"/>
            <a:ext cx="442750" cy="37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</a:t>
            </a:r>
            <a:endParaRPr lang="zh-TW" altLang="en-US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A5B4633-0033-24FC-48BD-6A2B94E2A304}"/>
              </a:ext>
            </a:extLst>
          </p:cNvPr>
          <p:cNvSpPr txBox="1"/>
          <p:nvPr/>
        </p:nvSpPr>
        <p:spPr>
          <a:xfrm>
            <a:off x="4196685" y="4159614"/>
            <a:ext cx="473206" cy="3758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TW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  <a:endParaRPr lang="zh-TW" altLang="en-US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5D2BAA-2BE7-E2B5-D3D5-A2DDF8261422}"/>
              </a:ext>
            </a:extLst>
          </p:cNvPr>
          <p:cNvCxnSpPr>
            <a:cxnSpLocks/>
          </p:cNvCxnSpPr>
          <p:nvPr/>
        </p:nvCxnSpPr>
        <p:spPr>
          <a:xfrm>
            <a:off x="3667006" y="4233500"/>
            <a:ext cx="459047" cy="36559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424250D-E5C8-0686-1249-2D40FFBFD75D}"/>
              </a:ext>
            </a:extLst>
          </p:cNvPr>
          <p:cNvSpPr txBox="1"/>
          <p:nvPr/>
        </p:nvSpPr>
        <p:spPr>
          <a:xfrm>
            <a:off x="3821921" y="4541787"/>
            <a:ext cx="2262158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通知使用者進行投票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A24905-DA1A-ED5E-9E0C-1AACDE27258E}"/>
              </a:ext>
            </a:extLst>
          </p:cNvPr>
          <p:cNvSpPr txBox="1"/>
          <p:nvPr/>
        </p:nvSpPr>
        <p:spPr>
          <a:xfrm>
            <a:off x="1013645" y="4555321"/>
            <a:ext cx="2350323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通知使用者活動取消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06FFBE8-10EE-83A2-4BBF-7E68550C760D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3456447" y="2860974"/>
            <a:ext cx="1502" cy="5001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06B32D1-C7A6-244F-EADC-E4EE8C456001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5293360" y="2851234"/>
            <a:ext cx="463973" cy="47911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2844C4B-66A8-4550-1716-FCD5A490A396}"/>
              </a:ext>
            </a:extLst>
          </p:cNvPr>
          <p:cNvSpPr txBox="1"/>
          <p:nvPr/>
        </p:nvSpPr>
        <p:spPr>
          <a:xfrm>
            <a:off x="5766673" y="3164667"/>
            <a:ext cx="2723823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通知使用者活動已可報名</a:t>
            </a: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89148DA-AFAF-0E9D-1823-5A6D9392710F}"/>
              </a:ext>
            </a:extLst>
          </p:cNvPr>
          <p:cNvGrpSpPr/>
          <p:nvPr/>
        </p:nvGrpSpPr>
        <p:grpSpPr>
          <a:xfrm>
            <a:off x="6705115" y="3980087"/>
            <a:ext cx="3041217" cy="872418"/>
            <a:chOff x="6957479" y="4325406"/>
            <a:chExt cx="3041217" cy="872418"/>
          </a:xfrm>
        </p:grpSpPr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1514BD5-E13A-9C52-C194-C5C1425DFEF4}"/>
                </a:ext>
              </a:extLst>
            </p:cNvPr>
            <p:cNvSpPr txBox="1"/>
            <p:nvPr/>
          </p:nvSpPr>
          <p:spPr>
            <a:xfrm>
              <a:off x="6957479" y="4325406"/>
              <a:ext cx="3041217" cy="872418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活動出發前點擊        按鈕</a:t>
              </a:r>
              <a:endParaRPr lang="en-US" altLang="zh-TW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l">
                <a:lnSpc>
                  <a:spcPct val="150000"/>
                </a:lnSpc>
              </a:pPr>
              <a:r>
                <a:rPr lang="zh-TW" altLang="en-US" sz="1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與已報名會員進行行前討論</a:t>
              </a: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79C9063-5794-5E1D-DA1F-D8D25973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6364" y1="47917" x2="36364" y2="47917"/>
                          <a14:foregroundMark x1="36364" y1="47917" x2="36364" y2="47917"/>
                          <a14:foregroundMark x1="17172" y1="29167" x2="17172" y2="291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1871" y="4368627"/>
              <a:ext cx="454566" cy="440791"/>
            </a:xfrm>
            <a:prstGeom prst="rect">
              <a:avLst/>
            </a:prstGeom>
          </p:spPr>
        </p:pic>
      </p:grp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8DDC88A9-898A-1ECF-2B71-C856A5651620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7823200" y="4852505"/>
            <a:ext cx="402524" cy="4171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D282053-FC87-4E25-132D-1BB69A85329B}"/>
              </a:ext>
            </a:extLst>
          </p:cNvPr>
          <p:cNvSpPr txBox="1"/>
          <p:nvPr/>
        </p:nvSpPr>
        <p:spPr>
          <a:xfrm>
            <a:off x="6579180" y="5161280"/>
            <a:ext cx="2305439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通知使用者回覆留言</a:t>
            </a:r>
          </a:p>
        </p:txBody>
      </p:sp>
    </p:spTree>
    <p:extLst>
      <p:ext uri="{BB962C8B-B14F-4D97-AF65-F5344CB8AC3E}">
        <p14:creationId xmlns:p14="http://schemas.microsoft.com/office/powerpoint/2010/main" val="13528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1800" dirty="0" smtClean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980</Words>
  <Application>Microsoft Office PowerPoint</Application>
  <PresentationFormat>A4 紙張 (210x297 公釐)</PresentationFormat>
  <Paragraphs>239</Paragraphs>
  <Slides>32</Slides>
  <Notes>32</Notes>
  <HiddenSlides>0</HiddenSlides>
  <MMClips>5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Noto Sans Symbols</vt:lpstr>
      <vt:lpstr>Microsoft JhengHei</vt:lpstr>
      <vt:lpstr>Microsoft JhengHei</vt:lpstr>
      <vt:lpstr>Arial</vt:lpstr>
      <vt:lpstr>Calibri</vt:lpstr>
      <vt:lpstr>Garamond</vt:lpstr>
      <vt:lpstr>2020簡報範本_light</vt:lpstr>
      <vt:lpstr> 戶外活動揪團平台 </vt:lpstr>
      <vt:lpstr>小組成員與分工介紹</vt:lpstr>
      <vt:lpstr>大綱</vt:lpstr>
      <vt:lpstr>動機及目標</vt:lpstr>
      <vt:lpstr>網站架構</vt:lpstr>
      <vt:lpstr>網站功能介紹 – 投票功能</vt:lpstr>
      <vt:lpstr>網站功能介紹</vt:lpstr>
      <vt:lpstr>網站功能介紹</vt:lpstr>
      <vt:lpstr>網站功能介紹</vt:lpstr>
      <vt:lpstr>網站功能介紹</vt:lpstr>
      <vt:lpstr>網站功能介紹</vt:lpstr>
      <vt:lpstr>網站功能介紹</vt:lpstr>
      <vt:lpstr>網站功能介紹</vt:lpstr>
      <vt:lpstr>網站功能介紹 – 首頁展示</vt:lpstr>
      <vt:lpstr>探索頁面介紹</vt:lpstr>
      <vt:lpstr>探索頁面介紹</vt:lpstr>
      <vt:lpstr>探索頁面介紹</vt:lpstr>
      <vt:lpstr>網站功能介紹 -預設活動</vt:lpstr>
      <vt:lpstr>網站功能介紹 – 報名活動頁</vt:lpstr>
      <vt:lpstr>網站功能介紹 -留言板</vt:lpstr>
      <vt:lpstr>網站功能介紹</vt:lpstr>
      <vt:lpstr>網站功能介紹</vt:lpstr>
      <vt:lpstr>網站功能介紹</vt:lpstr>
      <vt:lpstr>網站功能介紹</vt:lpstr>
      <vt:lpstr>網站功能介紹</vt:lpstr>
      <vt:lpstr>網站功能介紹</vt:lpstr>
      <vt:lpstr>網站功能介紹</vt:lpstr>
      <vt:lpstr>網站功能介紹</vt:lpstr>
      <vt:lpstr>網站功能介紹</vt:lpstr>
      <vt:lpstr>網站功能介紹</vt:lpstr>
      <vt:lpstr>網站使用技術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戶外活動揪團平台 </dc:title>
  <dc:creator>Wei-Tsung Wang</dc:creator>
  <cp:lastModifiedBy>齊澤 徐</cp:lastModifiedBy>
  <cp:revision>3</cp:revision>
  <dcterms:created xsi:type="dcterms:W3CDTF">2021-04-12T00:49:08Z</dcterms:created>
  <dcterms:modified xsi:type="dcterms:W3CDTF">2023-10-24T04:07:33Z</dcterms:modified>
</cp:coreProperties>
</file>